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oppins Semi-Bold" charset="1" panose="00000700000000000000"/>
      <p:regular r:id="rId23"/>
    </p:embeddedFont>
    <p:embeddedFont>
      <p:font typeface="Poppins Bold" charset="1" panose="00000800000000000000"/>
      <p:regular r:id="rId24"/>
    </p:embeddedFont>
    <p:embeddedFont>
      <p:font typeface="Poppins" charset="1" panose="00000500000000000000"/>
      <p:regular r:id="rId25"/>
    </p:embeddedFont>
    <p:embeddedFont>
      <p:font typeface="Poppins Light" charset="1" panose="000004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4.png" Type="http://schemas.openxmlformats.org/officeDocument/2006/relationships/image"/><Relationship Id="rId5"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34.pn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028700" y="1733135"/>
            <a:ext cx="392207" cy="3922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8" id="8"/>
          <p:cNvGrpSpPr/>
          <p:nvPr/>
        </p:nvGrpSpPr>
        <p:grpSpPr>
          <a:xfrm rot="0">
            <a:off x="1493820" y="1733135"/>
            <a:ext cx="392207" cy="3922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2989859" y="1572901"/>
            <a:ext cx="2542108" cy="4266422"/>
            <a:chOff x="0" y="0"/>
            <a:chExt cx="636479" cy="1068204"/>
          </a:xfrm>
        </p:grpSpPr>
        <p:sp>
          <p:nvSpPr>
            <p:cNvPr name="Freeform 12" id="12"/>
            <p:cNvSpPr/>
            <p:nvPr/>
          </p:nvSpPr>
          <p:spPr>
            <a:xfrm flipH="false" flipV="false" rot="0">
              <a:off x="0" y="0"/>
              <a:ext cx="636479" cy="1068204"/>
            </a:xfrm>
            <a:custGeom>
              <a:avLst/>
              <a:gdLst/>
              <a:ahLst/>
              <a:cxnLst/>
              <a:rect r="r" b="b" t="t" l="l"/>
              <a:pathLst>
                <a:path h="1068204" w="636479">
                  <a:moveTo>
                    <a:pt x="252774" y="0"/>
                  </a:moveTo>
                  <a:lnTo>
                    <a:pt x="383705" y="0"/>
                  </a:lnTo>
                  <a:cubicBezTo>
                    <a:pt x="450745" y="0"/>
                    <a:pt x="515039" y="26631"/>
                    <a:pt x="562444" y="74036"/>
                  </a:cubicBezTo>
                  <a:cubicBezTo>
                    <a:pt x="609848" y="121440"/>
                    <a:pt x="636479" y="185734"/>
                    <a:pt x="636479" y="252774"/>
                  </a:cubicBezTo>
                  <a:lnTo>
                    <a:pt x="636479" y="815430"/>
                  </a:lnTo>
                  <a:cubicBezTo>
                    <a:pt x="636479" y="955033"/>
                    <a:pt x="523309" y="1068204"/>
                    <a:pt x="383705" y="1068204"/>
                  </a:cubicBezTo>
                  <a:lnTo>
                    <a:pt x="252774" y="1068204"/>
                  </a:lnTo>
                  <a:cubicBezTo>
                    <a:pt x="113171" y="1068204"/>
                    <a:pt x="0" y="955033"/>
                    <a:pt x="0" y="815430"/>
                  </a:cubicBezTo>
                  <a:lnTo>
                    <a:pt x="0" y="252774"/>
                  </a:lnTo>
                  <a:cubicBezTo>
                    <a:pt x="0" y="113171"/>
                    <a:pt x="113171" y="0"/>
                    <a:pt x="252774" y="0"/>
                  </a:cubicBezTo>
                  <a:close/>
                </a:path>
              </a:pathLst>
            </a:custGeom>
            <a:solidFill>
              <a:srgbClr val="D9D9FF"/>
            </a:solidFill>
            <a:ln w="9525" cap="rnd">
              <a:solidFill>
                <a:srgbClr val="242424"/>
              </a:solidFill>
              <a:prstDash val="solid"/>
              <a:round/>
            </a:ln>
          </p:spPr>
        </p:sp>
        <p:sp>
          <p:nvSpPr>
            <p:cNvPr name="TextBox 13" id="13"/>
            <p:cNvSpPr txBox="true"/>
            <p:nvPr/>
          </p:nvSpPr>
          <p:spPr>
            <a:xfrm>
              <a:off x="0" y="-57150"/>
              <a:ext cx="636479" cy="1125354"/>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4821874" y="4978418"/>
            <a:ext cx="710093" cy="1337155"/>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2989859" y="1572901"/>
            <a:ext cx="842821" cy="1310344"/>
            <a:chOff x="0" y="0"/>
            <a:chExt cx="221978" cy="345111"/>
          </a:xfrm>
        </p:grpSpPr>
        <p:sp>
          <p:nvSpPr>
            <p:cNvPr name="Freeform 18" id="18"/>
            <p:cNvSpPr/>
            <p:nvPr/>
          </p:nvSpPr>
          <p:spPr>
            <a:xfrm flipH="false" flipV="false" rot="0">
              <a:off x="0" y="0"/>
              <a:ext cx="221978" cy="345111"/>
            </a:xfrm>
            <a:custGeom>
              <a:avLst/>
              <a:gdLst/>
              <a:ahLst/>
              <a:cxnLst/>
              <a:rect r="r" b="b" t="t" l="l"/>
              <a:pathLst>
                <a:path h="345111" w="221978">
                  <a:moveTo>
                    <a:pt x="0" y="0"/>
                  </a:moveTo>
                  <a:lnTo>
                    <a:pt x="221978" y="0"/>
                  </a:lnTo>
                  <a:lnTo>
                    <a:pt x="221978" y="345111"/>
                  </a:lnTo>
                  <a:lnTo>
                    <a:pt x="0" y="345111"/>
                  </a:lnTo>
                  <a:close/>
                </a:path>
              </a:pathLst>
            </a:custGeom>
            <a:solidFill>
              <a:srgbClr val="FFCFA1"/>
            </a:solidFill>
            <a:ln w="9525" cap="sq">
              <a:solidFill>
                <a:srgbClr val="242424"/>
              </a:solidFill>
              <a:prstDash val="solid"/>
              <a:miter/>
            </a:ln>
          </p:spPr>
        </p:sp>
        <p:sp>
          <p:nvSpPr>
            <p:cNvPr name="TextBox 19" id="19"/>
            <p:cNvSpPr txBox="true"/>
            <p:nvPr/>
          </p:nvSpPr>
          <p:spPr>
            <a:xfrm>
              <a:off x="0" y="-57150"/>
              <a:ext cx="221978" cy="402261"/>
            </a:xfrm>
            <a:prstGeom prst="rect">
              <a:avLst/>
            </a:prstGeom>
          </p:spPr>
          <p:txBody>
            <a:bodyPr anchor="ctr" rtlCol="false" tIns="50800" lIns="50800" bIns="50800" rIns="50800"/>
            <a:lstStyle/>
            <a:p>
              <a:pPr algn="ctr">
                <a:lnSpc>
                  <a:spcPts val="2355"/>
                </a:lnSpc>
              </a:pPr>
            </a:p>
          </p:txBody>
        </p:sp>
      </p:grpSp>
      <p:sp>
        <p:nvSpPr>
          <p:cNvPr name="AutoShape 20" id="20"/>
          <p:cNvSpPr/>
          <p:nvPr/>
        </p:nvSpPr>
        <p:spPr>
          <a:xfrm>
            <a:off x="7044692" y="9659519"/>
            <a:ext cx="540504" cy="0"/>
          </a:xfrm>
          <a:prstGeom prst="line">
            <a:avLst/>
          </a:prstGeom>
          <a:ln cap="flat" w="19050">
            <a:solidFill>
              <a:srgbClr val="242424"/>
            </a:solidFill>
            <a:prstDash val="solid"/>
            <a:headEnd type="none" len="sm" w="sm"/>
            <a:tailEnd type="arrow" len="sm" w="med"/>
          </a:ln>
        </p:spPr>
      </p:sp>
      <p:grpSp>
        <p:nvGrpSpPr>
          <p:cNvPr name="Group 21" id="21"/>
          <p:cNvGrpSpPr/>
          <p:nvPr/>
        </p:nvGrpSpPr>
        <p:grpSpPr>
          <a:xfrm rot="0">
            <a:off x="1028700" y="7485989"/>
            <a:ext cx="4595003" cy="738714"/>
            <a:chOff x="0" y="0"/>
            <a:chExt cx="1210207" cy="194559"/>
          </a:xfrm>
        </p:grpSpPr>
        <p:sp>
          <p:nvSpPr>
            <p:cNvPr name="Freeform 22" id="22"/>
            <p:cNvSpPr/>
            <p:nvPr/>
          </p:nvSpPr>
          <p:spPr>
            <a:xfrm flipH="false" flipV="false" rot="0">
              <a:off x="0" y="0"/>
              <a:ext cx="1210207" cy="194559"/>
            </a:xfrm>
            <a:custGeom>
              <a:avLst/>
              <a:gdLst/>
              <a:ahLst/>
              <a:cxnLst/>
              <a:rect r="r" b="b" t="t" l="l"/>
              <a:pathLst>
                <a:path h="194559" w="1210207">
                  <a:moveTo>
                    <a:pt x="85928" y="0"/>
                  </a:moveTo>
                  <a:lnTo>
                    <a:pt x="1124279" y="0"/>
                  </a:lnTo>
                  <a:cubicBezTo>
                    <a:pt x="1171735" y="0"/>
                    <a:pt x="1210207" y="38471"/>
                    <a:pt x="1210207" y="85928"/>
                  </a:cubicBezTo>
                  <a:lnTo>
                    <a:pt x="1210207" y="108631"/>
                  </a:lnTo>
                  <a:cubicBezTo>
                    <a:pt x="1210207" y="156087"/>
                    <a:pt x="1171735" y="194559"/>
                    <a:pt x="1124279" y="194559"/>
                  </a:cubicBezTo>
                  <a:lnTo>
                    <a:pt x="85928" y="194559"/>
                  </a:lnTo>
                  <a:cubicBezTo>
                    <a:pt x="38471" y="194559"/>
                    <a:pt x="0" y="156087"/>
                    <a:pt x="0" y="108631"/>
                  </a:cubicBezTo>
                  <a:lnTo>
                    <a:pt x="0" y="85928"/>
                  </a:lnTo>
                  <a:cubicBezTo>
                    <a:pt x="0" y="38471"/>
                    <a:pt x="38471" y="0"/>
                    <a:pt x="85928" y="0"/>
                  </a:cubicBezTo>
                  <a:close/>
                </a:path>
              </a:pathLst>
            </a:custGeom>
            <a:solidFill>
              <a:srgbClr val="CAF1DF"/>
            </a:solidFill>
            <a:ln w="9525" cap="rnd">
              <a:solidFill>
                <a:srgbClr val="242424"/>
              </a:solidFill>
              <a:prstDash val="solid"/>
              <a:round/>
            </a:ln>
          </p:spPr>
        </p:sp>
        <p:sp>
          <p:nvSpPr>
            <p:cNvPr name="TextBox 23" id="23"/>
            <p:cNvSpPr txBox="true"/>
            <p:nvPr/>
          </p:nvSpPr>
          <p:spPr>
            <a:xfrm>
              <a:off x="0" y="-57150"/>
              <a:ext cx="1210207" cy="251709"/>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6850185" y="7489692"/>
            <a:ext cx="735011" cy="73501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5400000">
            <a:off x="7106831" y="7792611"/>
            <a:ext cx="259819" cy="129174"/>
            <a:chOff x="0" y="0"/>
            <a:chExt cx="812800" cy="404099"/>
          </a:xfrm>
        </p:grpSpPr>
        <p:sp>
          <p:nvSpPr>
            <p:cNvPr name="Freeform 28" id="28"/>
            <p:cNvSpPr/>
            <p:nvPr/>
          </p:nvSpPr>
          <p:spPr>
            <a:xfrm flipH="false" flipV="false" rot="0">
              <a:off x="0" y="0"/>
              <a:ext cx="812800" cy="404099"/>
            </a:xfrm>
            <a:custGeom>
              <a:avLst/>
              <a:gdLst/>
              <a:ahLst/>
              <a:cxnLst/>
              <a:rect r="r" b="b" t="t" l="l"/>
              <a:pathLst>
                <a:path h="404099" w="812800">
                  <a:moveTo>
                    <a:pt x="406400" y="404099"/>
                  </a:moveTo>
                  <a:lnTo>
                    <a:pt x="812800" y="0"/>
                  </a:lnTo>
                  <a:lnTo>
                    <a:pt x="0" y="0"/>
                  </a:lnTo>
                  <a:lnTo>
                    <a:pt x="406400" y="404099"/>
                  </a:lnTo>
                  <a:close/>
                </a:path>
              </a:pathLst>
            </a:custGeom>
            <a:solidFill>
              <a:srgbClr val="242424"/>
            </a:solidFill>
          </p:spPr>
        </p:sp>
        <p:sp>
          <p:nvSpPr>
            <p:cNvPr name="TextBox 29" id="29"/>
            <p:cNvSpPr txBox="true"/>
            <p:nvPr/>
          </p:nvSpPr>
          <p:spPr>
            <a:xfrm>
              <a:off x="127000" y="-28286"/>
              <a:ext cx="558800" cy="244767"/>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16737092" y="530125"/>
            <a:ext cx="522208" cy="52220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33" id="33"/>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34" id="34"/>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35" id="35"/>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36" id="36"/>
          <p:cNvGrpSpPr/>
          <p:nvPr/>
        </p:nvGrpSpPr>
        <p:grpSpPr>
          <a:xfrm rot="0">
            <a:off x="1170942" y="7605381"/>
            <a:ext cx="499932" cy="49993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F8ED"/>
            </a:solidFill>
            <a:ln w="9525" cap="sq">
              <a:solidFill>
                <a:srgbClr val="242424"/>
              </a:solid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9" id="39"/>
          <p:cNvSpPr/>
          <p:nvPr/>
        </p:nvSpPr>
        <p:spPr>
          <a:xfrm flipH="false" flipV="false" rot="0">
            <a:off x="1323739" y="7758178"/>
            <a:ext cx="194337" cy="194337"/>
          </a:xfrm>
          <a:custGeom>
            <a:avLst/>
            <a:gdLst/>
            <a:ahLst/>
            <a:cxnLst/>
            <a:rect r="r" b="b" t="t" l="l"/>
            <a:pathLst>
              <a:path h="194337" w="194337">
                <a:moveTo>
                  <a:pt x="0" y="0"/>
                </a:moveTo>
                <a:lnTo>
                  <a:pt x="194337" y="0"/>
                </a:lnTo>
                <a:lnTo>
                  <a:pt x="194337" y="194337"/>
                </a:lnTo>
                <a:lnTo>
                  <a:pt x="0" y="194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9843038" y="2043563"/>
            <a:ext cx="7358919" cy="6891489"/>
          </a:xfrm>
          <a:custGeom>
            <a:avLst/>
            <a:gdLst/>
            <a:ahLst/>
            <a:cxnLst/>
            <a:rect r="r" b="b" t="t" l="l"/>
            <a:pathLst>
              <a:path h="6891489" w="7358919">
                <a:moveTo>
                  <a:pt x="0" y="0"/>
                </a:moveTo>
                <a:lnTo>
                  <a:pt x="7358919" y="0"/>
                </a:lnTo>
                <a:lnTo>
                  <a:pt x="7358919" y="6891489"/>
                </a:lnTo>
                <a:lnTo>
                  <a:pt x="0" y="6891489"/>
                </a:lnTo>
                <a:lnTo>
                  <a:pt x="0" y="0"/>
                </a:lnTo>
                <a:close/>
              </a:path>
            </a:pathLst>
          </a:custGeom>
          <a:blipFill>
            <a:blip r:embed="rId4"/>
            <a:stretch>
              <a:fillRect l="0" t="-3391" r="0" b="-3391"/>
            </a:stretch>
          </a:blipFill>
        </p:spPr>
      </p:sp>
      <p:sp>
        <p:nvSpPr>
          <p:cNvPr name="Freeform 41" id="41"/>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5"/>
            <a:stretch>
              <a:fillRect l="0" t="0" r="0" b="0"/>
            </a:stretch>
          </a:blipFill>
        </p:spPr>
      </p:sp>
      <p:sp>
        <p:nvSpPr>
          <p:cNvPr name="TextBox 42" id="42"/>
          <p:cNvSpPr txBox="true"/>
          <p:nvPr/>
        </p:nvSpPr>
        <p:spPr>
          <a:xfrm rot="0">
            <a:off x="2076749" y="1767338"/>
            <a:ext cx="3347010" cy="276225"/>
          </a:xfrm>
          <a:prstGeom prst="rect">
            <a:avLst/>
          </a:prstGeom>
        </p:spPr>
        <p:txBody>
          <a:bodyPr anchor="t" rtlCol="false" tIns="0" lIns="0" bIns="0" rIns="0">
            <a:spAutoFit/>
          </a:bodyPr>
          <a:lstStyle/>
          <a:p>
            <a:pPr algn="l">
              <a:lnSpc>
                <a:spcPts val="2100"/>
              </a:lnSpc>
            </a:pPr>
            <a:r>
              <a:rPr lang="en-US" sz="1500" b="true">
                <a:solidFill>
                  <a:srgbClr val="242424"/>
                </a:solidFill>
                <a:latin typeface="Poppins Semi-Bold"/>
                <a:ea typeface="Poppins Semi-Bold"/>
                <a:cs typeface="Poppins Semi-Bold"/>
                <a:sym typeface="Poppins Semi-Bold"/>
              </a:rPr>
              <a:t>To be Filled</a:t>
            </a:r>
          </a:p>
        </p:txBody>
      </p:sp>
      <p:sp>
        <p:nvSpPr>
          <p:cNvPr name="TextBox 43" id="43"/>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44" id="44"/>
          <p:cNvSpPr txBox="true"/>
          <p:nvPr/>
        </p:nvSpPr>
        <p:spPr>
          <a:xfrm rot="0">
            <a:off x="1028700" y="2431832"/>
            <a:ext cx="7297598" cy="2316634"/>
          </a:xfrm>
          <a:prstGeom prst="rect">
            <a:avLst/>
          </a:prstGeom>
        </p:spPr>
        <p:txBody>
          <a:bodyPr anchor="t" rtlCol="false" tIns="0" lIns="0" bIns="0" rIns="0">
            <a:spAutoFit/>
          </a:bodyPr>
          <a:lstStyle/>
          <a:p>
            <a:pPr algn="l">
              <a:lnSpc>
                <a:spcPts val="8855"/>
              </a:lnSpc>
            </a:pPr>
            <a:r>
              <a:rPr lang="en-US" sz="7379" b="true">
                <a:solidFill>
                  <a:srgbClr val="242424"/>
                </a:solidFill>
                <a:latin typeface="Poppins Bold"/>
                <a:ea typeface="Poppins Bold"/>
                <a:cs typeface="Poppins Bold"/>
                <a:sym typeface="Poppins Bold"/>
              </a:rPr>
              <a:t>Product</a:t>
            </a:r>
          </a:p>
          <a:p>
            <a:pPr algn="l">
              <a:lnSpc>
                <a:spcPts val="8855"/>
              </a:lnSpc>
            </a:pPr>
            <a:r>
              <a:rPr lang="en-US" sz="7379" b="true">
                <a:solidFill>
                  <a:srgbClr val="242424"/>
                </a:solidFill>
                <a:latin typeface="Poppins Bold"/>
                <a:ea typeface="Poppins Bold"/>
                <a:cs typeface="Poppins Bold"/>
                <a:sym typeface="Poppins Bold"/>
              </a:rPr>
              <a:t>Launch Plan</a:t>
            </a:r>
          </a:p>
        </p:txBody>
      </p:sp>
      <p:sp>
        <p:nvSpPr>
          <p:cNvPr name="TextBox 45" id="45"/>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b="true" sz="1599">
                <a:solidFill>
                  <a:srgbClr val="242424"/>
                </a:solidFill>
                <a:latin typeface="Poppins Semi-Bold"/>
                <a:ea typeface="Poppins Semi-Bold"/>
                <a:cs typeface="Poppins Semi-Bold"/>
                <a:sym typeface="Poppins Semi-Bold"/>
              </a:rPr>
              <a:t>Confidential</a:t>
            </a:r>
          </a:p>
        </p:txBody>
      </p:sp>
      <p:sp>
        <p:nvSpPr>
          <p:cNvPr name="TextBox 46" id="46"/>
          <p:cNvSpPr txBox="true"/>
          <p:nvPr/>
        </p:nvSpPr>
        <p:spPr>
          <a:xfrm rot="0">
            <a:off x="5248991" y="9494135"/>
            <a:ext cx="1678054" cy="283210"/>
          </a:xfrm>
          <a:prstGeom prst="rect">
            <a:avLst/>
          </a:prstGeom>
        </p:spPr>
        <p:txBody>
          <a:bodyPr anchor="t" rtlCol="false" tIns="0" lIns="0" bIns="0" rIns="0">
            <a:spAutoFit/>
          </a:bodyPr>
          <a:lstStyle/>
          <a:p>
            <a:pPr algn="l">
              <a:lnSpc>
                <a:spcPts val="2239"/>
              </a:lnSpc>
            </a:pPr>
            <a:r>
              <a:rPr lang="en-US" sz="1599">
                <a:solidFill>
                  <a:srgbClr val="242424"/>
                </a:solidFill>
                <a:latin typeface="Poppins"/>
                <a:ea typeface="Poppins"/>
                <a:cs typeface="Poppins"/>
                <a:sym typeface="Poppins"/>
              </a:rPr>
              <a:t>Discover More</a:t>
            </a:r>
          </a:p>
        </p:txBody>
      </p:sp>
      <p:sp>
        <p:nvSpPr>
          <p:cNvPr name="TextBox 47" id="47"/>
          <p:cNvSpPr txBox="true"/>
          <p:nvPr/>
        </p:nvSpPr>
        <p:spPr>
          <a:xfrm rot="0">
            <a:off x="1676178" y="7663919"/>
            <a:ext cx="3747581" cy="325755"/>
          </a:xfrm>
          <a:prstGeom prst="rect">
            <a:avLst/>
          </a:prstGeom>
        </p:spPr>
        <p:txBody>
          <a:bodyPr anchor="t" rtlCol="false" tIns="0" lIns="0" bIns="0" rIns="0">
            <a:spAutoFit/>
          </a:bodyPr>
          <a:lstStyle/>
          <a:p>
            <a:pPr algn="ctr">
              <a:lnSpc>
                <a:spcPts val="2520"/>
              </a:lnSpc>
              <a:spcBef>
                <a:spcPct val="0"/>
              </a:spcBef>
            </a:pPr>
            <a:r>
              <a:rPr lang="en-US" b="true" sz="1800">
                <a:solidFill>
                  <a:srgbClr val="242424"/>
                </a:solidFill>
                <a:latin typeface="Poppins Semi-Bold"/>
                <a:ea typeface="Poppins Semi-Bold"/>
                <a:cs typeface="Poppins Semi-Bold"/>
                <a:sym typeface="Poppins Semi-Bold"/>
              </a:rPr>
              <a:t>Innovative &amp; Collaborative</a:t>
            </a:r>
          </a:p>
        </p:txBody>
      </p:sp>
      <p:sp>
        <p:nvSpPr>
          <p:cNvPr name="TextBox 48" id="48"/>
          <p:cNvSpPr txBox="true"/>
          <p:nvPr/>
        </p:nvSpPr>
        <p:spPr>
          <a:xfrm rot="5400000">
            <a:off x="16318832" y="3801190"/>
            <a:ext cx="1618328" cy="276225"/>
          </a:xfrm>
          <a:prstGeom prst="rect">
            <a:avLst/>
          </a:prstGeom>
        </p:spPr>
        <p:txBody>
          <a:bodyPr anchor="t" rtlCol="false" tIns="0" lIns="0" bIns="0" rIns="0">
            <a:spAutoFit/>
          </a:bodyPr>
          <a:lstStyle/>
          <a:p>
            <a:pPr algn="l" marL="323850" indent="-161925" lvl="1">
              <a:lnSpc>
                <a:spcPts val="2100"/>
              </a:lnSpc>
              <a:buFont typeface="Arial"/>
              <a:buChar char="•"/>
            </a:pPr>
            <a:r>
              <a:rPr lang="en-US" b="true" sz="1500">
                <a:solidFill>
                  <a:srgbClr val="242424"/>
                </a:solidFill>
                <a:latin typeface="Poppins Semi-Bold"/>
                <a:ea typeface="Poppins Semi-Bold"/>
                <a:cs typeface="Poppins Semi-Bold"/>
                <a:sym typeface="Poppins Semi-Bold"/>
              </a:rPr>
              <a:t>Summary</a:t>
            </a:r>
          </a:p>
        </p:txBody>
      </p:sp>
      <p:sp>
        <p:nvSpPr>
          <p:cNvPr name="TextBox 49" id="49"/>
          <p:cNvSpPr txBox="true"/>
          <p:nvPr/>
        </p:nvSpPr>
        <p:spPr>
          <a:xfrm rot="5400000">
            <a:off x="15843188" y="5683055"/>
            <a:ext cx="2331457" cy="462280"/>
          </a:xfrm>
          <a:prstGeom prst="rect">
            <a:avLst/>
          </a:prstGeom>
        </p:spPr>
        <p:txBody>
          <a:bodyPr anchor="t" rtlCol="false" tIns="0" lIns="0" bIns="0" rIns="0">
            <a:spAutoFit/>
          </a:bodyPr>
          <a:lstStyle/>
          <a:p>
            <a:pPr algn="l">
              <a:lnSpc>
                <a:spcPts val="1820"/>
              </a:lnSpc>
            </a:pPr>
            <a:r>
              <a:rPr lang="en-US" sz="1300">
                <a:solidFill>
                  <a:srgbClr val="242424"/>
                </a:solidFill>
                <a:latin typeface="Poppins Light"/>
                <a:ea typeface="Poppins Light"/>
                <a:cs typeface="Poppins Light"/>
                <a:sym typeface="Poppins Light"/>
              </a:rPr>
              <a:t>Product that help farmers grow</a:t>
            </a:r>
          </a:p>
        </p:txBody>
      </p:sp>
      <p:sp>
        <p:nvSpPr>
          <p:cNvPr name="TextBox 50" id="50"/>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An Invitation </a:t>
            </a:r>
            <a:r>
              <a:rPr lang="en-US" b="true" sz="1400">
                <a:solidFill>
                  <a:srgbClr val="242424"/>
                </a:solidFill>
                <a:latin typeface="Poppins Semi-Bold"/>
                <a:ea typeface="Poppins Semi-Bold"/>
                <a:cs typeface="Poppins Semi-Bold"/>
                <a:sym typeface="Poppins Semi-Bold"/>
              </a:rPr>
              <a:t>to the Future</a:t>
            </a:r>
          </a:p>
        </p:txBody>
      </p:sp>
      <p:sp>
        <p:nvSpPr>
          <p:cNvPr name="TextBox 51" id="51"/>
          <p:cNvSpPr txBox="true"/>
          <p:nvPr/>
        </p:nvSpPr>
        <p:spPr>
          <a:xfrm rot="0">
            <a:off x="1028700" y="5256275"/>
            <a:ext cx="6824677" cy="21012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The application makes its debut</a:t>
            </a:r>
          </a:p>
          <a:p>
            <a:pPr algn="l">
              <a:lnSpc>
                <a:spcPts val="3359"/>
              </a:lnSpc>
            </a:pPr>
            <a:r>
              <a:rPr lang="en-US" sz="2400">
                <a:solidFill>
                  <a:srgbClr val="242424"/>
                </a:solidFill>
                <a:latin typeface="Poppins"/>
                <a:ea typeface="Poppins"/>
                <a:cs typeface="Poppins"/>
                <a:sym typeface="Poppins"/>
              </a:rPr>
              <a:t>today. Productivity, efficiency, and transformation brought</a:t>
            </a:r>
          </a:p>
          <a:p>
            <a:pPr algn="l">
              <a:lnSpc>
                <a:spcPts val="3359"/>
              </a:lnSpc>
            </a:pPr>
            <a:r>
              <a:rPr lang="en-US" sz="2400">
                <a:solidFill>
                  <a:srgbClr val="242424"/>
                </a:solidFill>
                <a:latin typeface="Poppins"/>
                <a:ea typeface="Poppins"/>
                <a:cs typeface="Poppins"/>
                <a:sym typeface="Poppins"/>
              </a:rPr>
              <a:t>about a paradigm shift in the agricultural sector of India.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8985810"/>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12701424" y="2561142"/>
            <a:ext cx="2686217" cy="4498055"/>
            <a:chOff x="0" y="0"/>
            <a:chExt cx="1077749" cy="1804685"/>
          </a:xfrm>
        </p:grpSpPr>
        <p:sp>
          <p:nvSpPr>
            <p:cNvPr name="Freeform 12" id="12"/>
            <p:cNvSpPr/>
            <p:nvPr/>
          </p:nvSpPr>
          <p:spPr>
            <a:xfrm flipH="false" flipV="false" rot="0">
              <a:off x="0" y="0"/>
              <a:ext cx="1077749" cy="1804685"/>
            </a:xfrm>
            <a:custGeom>
              <a:avLst/>
              <a:gdLst/>
              <a:ahLst/>
              <a:cxnLst/>
              <a:rect r="r" b="b" t="t" l="l"/>
              <a:pathLst>
                <a:path h="1804685" w="1077749">
                  <a:moveTo>
                    <a:pt x="175807" y="0"/>
                  </a:moveTo>
                  <a:lnTo>
                    <a:pt x="901942" y="0"/>
                  </a:lnTo>
                  <a:cubicBezTo>
                    <a:pt x="948569" y="0"/>
                    <a:pt x="993286" y="18523"/>
                    <a:pt x="1026256" y="51493"/>
                  </a:cubicBezTo>
                  <a:cubicBezTo>
                    <a:pt x="1059227" y="84463"/>
                    <a:pt x="1077749" y="129180"/>
                    <a:pt x="1077749" y="175807"/>
                  </a:cubicBezTo>
                  <a:lnTo>
                    <a:pt x="1077749" y="1628877"/>
                  </a:lnTo>
                  <a:cubicBezTo>
                    <a:pt x="1077749" y="1675504"/>
                    <a:pt x="1059227" y="1720222"/>
                    <a:pt x="1026256" y="1753192"/>
                  </a:cubicBezTo>
                  <a:cubicBezTo>
                    <a:pt x="993286" y="1786162"/>
                    <a:pt x="948569" y="1804685"/>
                    <a:pt x="901942" y="1804685"/>
                  </a:cubicBezTo>
                  <a:lnTo>
                    <a:pt x="175807" y="1804685"/>
                  </a:lnTo>
                  <a:cubicBezTo>
                    <a:pt x="129180" y="1804685"/>
                    <a:pt x="84463" y="1786162"/>
                    <a:pt x="51493" y="1753192"/>
                  </a:cubicBezTo>
                  <a:cubicBezTo>
                    <a:pt x="18523" y="1720222"/>
                    <a:pt x="0" y="1675504"/>
                    <a:pt x="0" y="1628877"/>
                  </a:cubicBezTo>
                  <a:lnTo>
                    <a:pt x="0" y="175807"/>
                  </a:lnTo>
                  <a:cubicBezTo>
                    <a:pt x="0" y="129180"/>
                    <a:pt x="18523" y="84463"/>
                    <a:pt x="51493" y="51493"/>
                  </a:cubicBezTo>
                  <a:cubicBezTo>
                    <a:pt x="84463" y="18523"/>
                    <a:pt x="129180" y="0"/>
                    <a:pt x="175807"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1077749" cy="1861835"/>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2701424" y="6224756"/>
            <a:ext cx="443128" cy="834441"/>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D9D9F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3955166" y="2561142"/>
            <a:ext cx="1432474" cy="817710"/>
            <a:chOff x="0" y="0"/>
            <a:chExt cx="604570" cy="345111"/>
          </a:xfrm>
        </p:grpSpPr>
        <p:sp>
          <p:nvSpPr>
            <p:cNvPr name="Freeform 18" id="18"/>
            <p:cNvSpPr/>
            <p:nvPr/>
          </p:nvSpPr>
          <p:spPr>
            <a:xfrm flipH="false" flipV="false" rot="0">
              <a:off x="0" y="0"/>
              <a:ext cx="604570" cy="345111"/>
            </a:xfrm>
            <a:custGeom>
              <a:avLst/>
              <a:gdLst/>
              <a:ahLst/>
              <a:cxnLst/>
              <a:rect r="r" b="b" t="t" l="l"/>
              <a:pathLst>
                <a:path h="345111" w="604570">
                  <a:moveTo>
                    <a:pt x="0" y="0"/>
                  </a:moveTo>
                  <a:lnTo>
                    <a:pt x="604570" y="0"/>
                  </a:lnTo>
                  <a:lnTo>
                    <a:pt x="604570" y="345111"/>
                  </a:lnTo>
                  <a:lnTo>
                    <a:pt x="0" y="345111"/>
                  </a:lnTo>
                  <a:close/>
                </a:path>
              </a:pathLst>
            </a:custGeom>
            <a:solidFill>
              <a:srgbClr val="CAF1DF"/>
            </a:solidFill>
            <a:ln w="9525" cap="sq">
              <a:solidFill>
                <a:srgbClr val="242424"/>
              </a:solidFill>
              <a:prstDash val="solid"/>
              <a:miter/>
            </a:ln>
          </p:spPr>
        </p:sp>
        <p:sp>
          <p:nvSpPr>
            <p:cNvPr name="TextBox 19" id="19"/>
            <p:cNvSpPr txBox="true"/>
            <p:nvPr/>
          </p:nvSpPr>
          <p:spPr>
            <a:xfrm>
              <a:off x="0" y="-57150"/>
              <a:ext cx="604570"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1078273" y="7380923"/>
            <a:ext cx="904843" cy="90484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23" id="23"/>
          <p:cNvSpPr/>
          <p:nvPr/>
        </p:nvSpPr>
        <p:spPr>
          <a:xfrm flipH="false" flipV="false" rot="0">
            <a:off x="11354826" y="7657475"/>
            <a:ext cx="351737" cy="351737"/>
          </a:xfrm>
          <a:custGeom>
            <a:avLst/>
            <a:gdLst/>
            <a:ahLst/>
            <a:cxnLst/>
            <a:rect r="r" b="b" t="t" l="l"/>
            <a:pathLst>
              <a:path h="351737" w="351737">
                <a:moveTo>
                  <a:pt x="0" y="0"/>
                </a:moveTo>
                <a:lnTo>
                  <a:pt x="351737" y="0"/>
                </a:lnTo>
                <a:lnTo>
                  <a:pt x="351737" y="351737"/>
                </a:lnTo>
                <a:lnTo>
                  <a:pt x="0" y="3517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25" id="25"/>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26" id="26"/>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09</a:t>
            </a:r>
          </a:p>
        </p:txBody>
      </p:sp>
      <p:sp>
        <p:nvSpPr>
          <p:cNvPr name="TextBox 27" id="27"/>
          <p:cNvSpPr txBox="true"/>
          <p:nvPr/>
        </p:nvSpPr>
        <p:spPr>
          <a:xfrm rot="0">
            <a:off x="1028700" y="2754329"/>
            <a:ext cx="3603968" cy="2055841"/>
          </a:xfrm>
          <a:prstGeom prst="rect">
            <a:avLst/>
          </a:prstGeom>
        </p:spPr>
        <p:txBody>
          <a:bodyPr anchor="t" rtlCol="false" tIns="0" lIns="0" bIns="0" rIns="0">
            <a:spAutoFit/>
          </a:bodyPr>
          <a:lstStyle/>
          <a:p>
            <a:pPr algn="l">
              <a:lnSpc>
                <a:spcPts val="7939"/>
              </a:lnSpc>
            </a:pPr>
            <a:r>
              <a:rPr lang="en-US" sz="6616" b="true">
                <a:solidFill>
                  <a:srgbClr val="242424"/>
                </a:solidFill>
                <a:latin typeface="Poppins Bold"/>
                <a:ea typeface="Poppins Bold"/>
                <a:cs typeface="Poppins Bold"/>
                <a:sym typeface="Poppins Bold"/>
              </a:rPr>
              <a:t>Use Case</a:t>
            </a:r>
          </a:p>
        </p:txBody>
      </p:sp>
      <p:sp>
        <p:nvSpPr>
          <p:cNvPr name="TextBox 28" id="28"/>
          <p:cNvSpPr txBox="true"/>
          <p:nvPr/>
        </p:nvSpPr>
        <p:spPr>
          <a:xfrm rot="0">
            <a:off x="5061293" y="3613933"/>
            <a:ext cx="7433693" cy="16821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This project incorporates a caching mechanism using Redis to store query responses, improving performance and reducing the load on external services</a:t>
            </a:r>
          </a:p>
        </p:txBody>
      </p:sp>
      <p:sp>
        <p:nvSpPr>
          <p:cNvPr name="TextBox 29" id="29"/>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Freeform 30" id="30"/>
          <p:cNvSpPr/>
          <p:nvPr/>
        </p:nvSpPr>
        <p:spPr>
          <a:xfrm flipH="false" flipV="false" rot="0">
            <a:off x="12922988" y="2834404"/>
            <a:ext cx="5251041" cy="4430422"/>
          </a:xfrm>
          <a:custGeom>
            <a:avLst/>
            <a:gdLst/>
            <a:ahLst/>
            <a:cxnLst/>
            <a:rect r="r" b="b" t="t" l="l"/>
            <a:pathLst>
              <a:path h="4430422" w="5251041">
                <a:moveTo>
                  <a:pt x="0" y="0"/>
                </a:moveTo>
                <a:lnTo>
                  <a:pt x="5251040" y="0"/>
                </a:lnTo>
                <a:lnTo>
                  <a:pt x="5251040" y="4430422"/>
                </a:lnTo>
                <a:lnTo>
                  <a:pt x="0" y="4430422"/>
                </a:lnTo>
                <a:lnTo>
                  <a:pt x="0" y="0"/>
                </a:lnTo>
                <a:close/>
              </a:path>
            </a:pathLst>
          </a:custGeom>
          <a:blipFill>
            <a:blip r:embed="rId5"/>
            <a:stretch>
              <a:fillRect l="-4612" t="-2125" r="0" b="-212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5" id="5"/>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10</a:t>
            </a:r>
          </a:p>
        </p:txBody>
      </p:sp>
      <p:sp>
        <p:nvSpPr>
          <p:cNvPr name="TextBox 6" id="6"/>
          <p:cNvSpPr txBox="true"/>
          <p:nvPr/>
        </p:nvSpPr>
        <p:spPr>
          <a:xfrm rot="0">
            <a:off x="1028700" y="3078945"/>
            <a:ext cx="5010962" cy="200025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User Interface</a:t>
            </a:r>
          </a:p>
        </p:txBody>
      </p:sp>
      <p:sp>
        <p:nvSpPr>
          <p:cNvPr name="TextBox 7" id="7"/>
          <p:cNvSpPr txBox="true"/>
          <p:nvPr/>
        </p:nvSpPr>
        <p:spPr>
          <a:xfrm rot="0">
            <a:off x="12897527" y="5622024"/>
            <a:ext cx="4990344" cy="194056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User adoption is critical for success. This</a:t>
            </a:r>
          </a:p>
          <a:p>
            <a:pPr algn="l">
              <a:lnSpc>
                <a:spcPts val="2240"/>
              </a:lnSpc>
            </a:pPr>
            <a:r>
              <a:rPr lang="en-US" sz="1600">
                <a:solidFill>
                  <a:srgbClr val="242424"/>
                </a:solidFill>
                <a:latin typeface="Poppins Light"/>
                <a:ea typeface="Poppins Light"/>
                <a:cs typeface="Poppins Light"/>
                <a:sym typeface="Poppins Light"/>
              </a:rPr>
              <a:t>slide showcases the intuitive user interface</a:t>
            </a:r>
          </a:p>
          <a:p>
            <a:pPr algn="l">
              <a:lnSpc>
                <a:spcPts val="2240"/>
              </a:lnSpc>
            </a:pPr>
            <a:r>
              <a:rPr lang="en-US" sz="1600">
                <a:solidFill>
                  <a:srgbClr val="242424"/>
                </a:solidFill>
                <a:latin typeface="Poppins Light"/>
                <a:ea typeface="Poppins Light"/>
                <a:cs typeface="Poppins Light"/>
                <a:sym typeface="Poppins Light"/>
              </a:rPr>
              <a:t>of Rimberio, highlighting its user-friendly</a:t>
            </a:r>
          </a:p>
          <a:p>
            <a:pPr algn="l">
              <a:lnSpc>
                <a:spcPts val="2240"/>
              </a:lnSpc>
            </a:pPr>
            <a:r>
              <a:rPr lang="en-US" sz="1600">
                <a:solidFill>
                  <a:srgbClr val="242424"/>
                </a:solidFill>
                <a:latin typeface="Poppins Light"/>
                <a:ea typeface="Poppins Light"/>
                <a:cs typeface="Poppins Light"/>
                <a:sym typeface="Poppins Light"/>
              </a:rPr>
              <a:t>design. The visuals and layout are crafted</a:t>
            </a:r>
          </a:p>
          <a:p>
            <a:pPr algn="l">
              <a:lnSpc>
                <a:spcPts val="2240"/>
              </a:lnSpc>
            </a:pPr>
            <a:r>
              <a:rPr lang="en-US" sz="1600">
                <a:solidFill>
                  <a:srgbClr val="242424"/>
                </a:solidFill>
                <a:latin typeface="Poppins Light"/>
                <a:ea typeface="Poppins Light"/>
                <a:cs typeface="Poppins Light"/>
                <a:sym typeface="Poppins Light"/>
              </a:rPr>
              <a:t>to ensure that factory operators can easily</a:t>
            </a:r>
          </a:p>
          <a:p>
            <a:pPr algn="l">
              <a:lnSpc>
                <a:spcPts val="2240"/>
              </a:lnSpc>
            </a:pPr>
            <a:r>
              <a:rPr lang="en-US" sz="1600">
                <a:solidFill>
                  <a:srgbClr val="242424"/>
                </a:solidFill>
                <a:latin typeface="Poppins Light"/>
                <a:ea typeface="Poppins Light"/>
                <a:cs typeface="Poppins Light"/>
                <a:sym typeface="Poppins Light"/>
              </a:rPr>
              <a:t>navigate and leverage the application to</a:t>
            </a:r>
          </a:p>
          <a:p>
            <a:pPr algn="l">
              <a:lnSpc>
                <a:spcPts val="2240"/>
              </a:lnSpc>
            </a:pPr>
            <a:r>
              <a:rPr lang="en-US" sz="1600">
                <a:solidFill>
                  <a:srgbClr val="242424"/>
                </a:solidFill>
                <a:latin typeface="Poppins Light"/>
                <a:ea typeface="Poppins Light"/>
                <a:cs typeface="Poppins Light"/>
                <a:sym typeface="Poppins Light"/>
              </a:rPr>
              <a:t>its full potential.</a:t>
            </a:r>
          </a:p>
        </p:txBody>
      </p:sp>
      <p:grpSp>
        <p:nvGrpSpPr>
          <p:cNvPr name="Group 8" id="8"/>
          <p:cNvGrpSpPr/>
          <p:nvPr/>
        </p:nvGrpSpPr>
        <p:grpSpPr>
          <a:xfrm rot="0">
            <a:off x="16737092" y="530125"/>
            <a:ext cx="522208" cy="52220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11" id="11"/>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12" id="12"/>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3" id="13"/>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14" id="14"/>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15" id="15"/>
          <p:cNvGrpSpPr/>
          <p:nvPr/>
        </p:nvGrpSpPr>
        <p:grpSpPr>
          <a:xfrm rot="0">
            <a:off x="8919872" y="1542916"/>
            <a:ext cx="2542108" cy="4266422"/>
            <a:chOff x="0" y="0"/>
            <a:chExt cx="636479" cy="1068204"/>
          </a:xfrm>
        </p:grpSpPr>
        <p:sp>
          <p:nvSpPr>
            <p:cNvPr name="Freeform 16" id="16"/>
            <p:cNvSpPr/>
            <p:nvPr/>
          </p:nvSpPr>
          <p:spPr>
            <a:xfrm flipH="false" flipV="false" rot="0">
              <a:off x="0" y="0"/>
              <a:ext cx="636479" cy="1068204"/>
            </a:xfrm>
            <a:custGeom>
              <a:avLst/>
              <a:gdLst/>
              <a:ahLst/>
              <a:cxnLst/>
              <a:rect r="r" b="b" t="t" l="l"/>
              <a:pathLst>
                <a:path h="1068204" w="636479">
                  <a:moveTo>
                    <a:pt x="252774" y="0"/>
                  </a:moveTo>
                  <a:lnTo>
                    <a:pt x="383705" y="0"/>
                  </a:lnTo>
                  <a:cubicBezTo>
                    <a:pt x="450745" y="0"/>
                    <a:pt x="515039" y="26631"/>
                    <a:pt x="562444" y="74036"/>
                  </a:cubicBezTo>
                  <a:cubicBezTo>
                    <a:pt x="609848" y="121440"/>
                    <a:pt x="636479" y="185734"/>
                    <a:pt x="636479" y="252774"/>
                  </a:cubicBezTo>
                  <a:lnTo>
                    <a:pt x="636479" y="815430"/>
                  </a:lnTo>
                  <a:cubicBezTo>
                    <a:pt x="636479" y="955033"/>
                    <a:pt x="523309" y="1068204"/>
                    <a:pt x="383705" y="1068204"/>
                  </a:cubicBezTo>
                  <a:lnTo>
                    <a:pt x="252774" y="1068204"/>
                  </a:lnTo>
                  <a:cubicBezTo>
                    <a:pt x="113171" y="1068204"/>
                    <a:pt x="0" y="955033"/>
                    <a:pt x="0" y="815430"/>
                  </a:cubicBezTo>
                  <a:lnTo>
                    <a:pt x="0" y="252774"/>
                  </a:lnTo>
                  <a:cubicBezTo>
                    <a:pt x="0" y="113171"/>
                    <a:pt x="113171" y="0"/>
                    <a:pt x="252774" y="0"/>
                  </a:cubicBezTo>
                  <a:close/>
                </a:path>
              </a:pathLst>
            </a:custGeom>
            <a:solidFill>
              <a:srgbClr val="FFCFA1"/>
            </a:solidFill>
            <a:ln w="9525" cap="rnd">
              <a:solidFill>
                <a:srgbClr val="242424"/>
              </a:solidFill>
              <a:prstDash val="solid"/>
              <a:round/>
            </a:ln>
          </p:spPr>
        </p:sp>
        <p:sp>
          <p:nvSpPr>
            <p:cNvPr name="TextBox 17" id="17"/>
            <p:cNvSpPr txBox="true"/>
            <p:nvPr/>
          </p:nvSpPr>
          <p:spPr>
            <a:xfrm>
              <a:off x="0" y="-57150"/>
              <a:ext cx="636479" cy="1125354"/>
            </a:xfrm>
            <a:prstGeom prst="rect">
              <a:avLst/>
            </a:prstGeom>
          </p:spPr>
          <p:txBody>
            <a:bodyPr anchor="ctr" rtlCol="false" tIns="50800" lIns="50800" bIns="50800" rIns="50800"/>
            <a:lstStyle/>
            <a:p>
              <a:pPr algn="ctr">
                <a:lnSpc>
                  <a:spcPts val="2355"/>
                </a:lnSpc>
              </a:pPr>
            </a:p>
          </p:txBody>
        </p:sp>
      </p:grpSp>
      <p:grpSp>
        <p:nvGrpSpPr>
          <p:cNvPr name="Group 18" id="18"/>
          <p:cNvGrpSpPr/>
          <p:nvPr/>
        </p:nvGrpSpPr>
        <p:grpSpPr>
          <a:xfrm rot="0">
            <a:off x="10751887" y="4948433"/>
            <a:ext cx="710093" cy="2066358"/>
            <a:chOff x="0" y="0"/>
            <a:chExt cx="187020" cy="544226"/>
          </a:xfrm>
        </p:grpSpPr>
        <p:sp>
          <p:nvSpPr>
            <p:cNvPr name="Freeform 19" id="19"/>
            <p:cNvSpPr/>
            <p:nvPr/>
          </p:nvSpPr>
          <p:spPr>
            <a:xfrm flipH="false" flipV="false" rot="0">
              <a:off x="0" y="0"/>
              <a:ext cx="187020" cy="544226"/>
            </a:xfrm>
            <a:custGeom>
              <a:avLst/>
              <a:gdLst/>
              <a:ahLst/>
              <a:cxnLst/>
              <a:rect r="r" b="b" t="t" l="l"/>
              <a:pathLst>
                <a:path h="544226" w="187020">
                  <a:moveTo>
                    <a:pt x="0" y="0"/>
                  </a:moveTo>
                  <a:lnTo>
                    <a:pt x="187020" y="0"/>
                  </a:lnTo>
                  <a:lnTo>
                    <a:pt x="187020" y="544226"/>
                  </a:lnTo>
                  <a:lnTo>
                    <a:pt x="0" y="544226"/>
                  </a:lnTo>
                  <a:close/>
                </a:path>
              </a:pathLst>
            </a:custGeom>
            <a:solidFill>
              <a:srgbClr val="CAF1DF"/>
            </a:solidFill>
            <a:ln w="9525" cap="sq">
              <a:solidFill>
                <a:srgbClr val="242424"/>
              </a:solidFill>
              <a:prstDash val="solid"/>
              <a:miter/>
            </a:ln>
          </p:spPr>
        </p:sp>
        <p:sp>
          <p:nvSpPr>
            <p:cNvPr name="TextBox 20" id="20"/>
            <p:cNvSpPr txBox="true"/>
            <p:nvPr/>
          </p:nvSpPr>
          <p:spPr>
            <a:xfrm>
              <a:off x="0" y="-57150"/>
              <a:ext cx="187020" cy="601376"/>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8881772" y="1542916"/>
            <a:ext cx="842821" cy="1310344"/>
            <a:chOff x="0" y="0"/>
            <a:chExt cx="221978" cy="345111"/>
          </a:xfrm>
        </p:grpSpPr>
        <p:sp>
          <p:nvSpPr>
            <p:cNvPr name="Freeform 22" id="22"/>
            <p:cNvSpPr/>
            <p:nvPr/>
          </p:nvSpPr>
          <p:spPr>
            <a:xfrm flipH="false" flipV="false" rot="0">
              <a:off x="0" y="0"/>
              <a:ext cx="221978" cy="345111"/>
            </a:xfrm>
            <a:custGeom>
              <a:avLst/>
              <a:gdLst/>
              <a:ahLst/>
              <a:cxnLst/>
              <a:rect r="r" b="b" t="t" l="l"/>
              <a:pathLst>
                <a:path h="345111" w="221978">
                  <a:moveTo>
                    <a:pt x="0" y="0"/>
                  </a:moveTo>
                  <a:lnTo>
                    <a:pt x="221978" y="0"/>
                  </a:lnTo>
                  <a:lnTo>
                    <a:pt x="221978" y="345111"/>
                  </a:lnTo>
                  <a:lnTo>
                    <a:pt x="0" y="345111"/>
                  </a:lnTo>
                  <a:close/>
                </a:path>
              </a:pathLst>
            </a:custGeom>
            <a:solidFill>
              <a:srgbClr val="D9D9FF"/>
            </a:solidFill>
            <a:ln w="9525" cap="sq">
              <a:solidFill>
                <a:srgbClr val="242424"/>
              </a:solidFill>
              <a:prstDash val="solid"/>
              <a:miter/>
            </a:ln>
          </p:spPr>
        </p:sp>
        <p:sp>
          <p:nvSpPr>
            <p:cNvPr name="TextBox 23" id="23"/>
            <p:cNvSpPr txBox="true"/>
            <p:nvPr/>
          </p:nvSpPr>
          <p:spPr>
            <a:xfrm>
              <a:off x="0" y="-57150"/>
              <a:ext cx="221978" cy="402261"/>
            </a:xfrm>
            <a:prstGeom prst="rect">
              <a:avLst/>
            </a:prstGeom>
          </p:spPr>
          <p:txBody>
            <a:bodyPr anchor="ctr" rtlCol="false" tIns="50800" lIns="50800" bIns="50800" rIns="50800"/>
            <a:lstStyle/>
            <a:p>
              <a:pPr algn="ctr">
                <a:lnSpc>
                  <a:spcPts val="2355"/>
                </a:lnSpc>
              </a:pPr>
            </a:p>
          </p:txBody>
        </p:sp>
      </p:grpSp>
      <p:grpSp>
        <p:nvGrpSpPr>
          <p:cNvPr name="Group 24" id="24"/>
          <p:cNvGrpSpPr>
            <a:grpSpLocks noChangeAspect="true"/>
          </p:cNvGrpSpPr>
          <p:nvPr/>
        </p:nvGrpSpPr>
        <p:grpSpPr>
          <a:xfrm rot="0">
            <a:off x="6461799" y="1733135"/>
            <a:ext cx="4839947" cy="9576666"/>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242424"/>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95012" t="0" r="-30245"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CF7"/>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CF7"/>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4" id="34"/>
          <p:cNvSpPr txBox="true"/>
          <p:nvPr/>
        </p:nvSpPr>
        <p:spPr>
          <a:xfrm rot="0">
            <a:off x="1028700" y="5612499"/>
            <a:ext cx="4713425" cy="884768"/>
          </a:xfrm>
          <a:prstGeom prst="rect">
            <a:avLst/>
          </a:prstGeom>
        </p:spPr>
        <p:txBody>
          <a:bodyPr anchor="t" rtlCol="false" tIns="0" lIns="0" bIns="0" rIns="0">
            <a:spAutoFit/>
          </a:bodyPr>
          <a:lstStyle/>
          <a:p>
            <a:pPr algn="l">
              <a:lnSpc>
                <a:spcPts val="2352"/>
              </a:lnSpc>
            </a:pPr>
            <a:r>
              <a:rPr lang="en-US" sz="1680">
                <a:solidFill>
                  <a:srgbClr val="242424"/>
                </a:solidFill>
                <a:latin typeface="Poppins Light"/>
                <a:ea typeface="Poppins Light"/>
                <a:cs typeface="Poppins Light"/>
                <a:sym typeface="Poppins Light"/>
              </a:rPr>
              <a:t>The display on our application pays</a:t>
            </a:r>
          </a:p>
          <a:p>
            <a:pPr algn="l">
              <a:lnSpc>
                <a:spcPts val="2352"/>
              </a:lnSpc>
            </a:pPr>
            <a:r>
              <a:rPr lang="en-US" sz="1680">
                <a:solidFill>
                  <a:srgbClr val="242424"/>
                </a:solidFill>
                <a:latin typeface="Poppins Light"/>
                <a:ea typeface="Poppins Light"/>
                <a:cs typeface="Poppins Light"/>
                <a:sym typeface="Poppins Light"/>
              </a:rPr>
              <a:t>attention to the latest trends so that</a:t>
            </a:r>
          </a:p>
          <a:p>
            <a:pPr algn="l">
              <a:lnSpc>
                <a:spcPts val="2352"/>
              </a:lnSpc>
            </a:pPr>
            <a:r>
              <a:rPr lang="en-US" sz="1680">
                <a:solidFill>
                  <a:srgbClr val="242424"/>
                </a:solidFill>
                <a:latin typeface="Poppins Light"/>
                <a:ea typeface="Poppins Light"/>
                <a:cs typeface="Poppins Light"/>
                <a:sym typeface="Poppins Light"/>
              </a:rPr>
              <a:t>they relate to market desires.</a:t>
            </a:r>
          </a:p>
        </p:txBody>
      </p:sp>
      <p:grpSp>
        <p:nvGrpSpPr>
          <p:cNvPr name="Group 35" id="35"/>
          <p:cNvGrpSpPr/>
          <p:nvPr/>
        </p:nvGrpSpPr>
        <p:grpSpPr>
          <a:xfrm rot="0">
            <a:off x="16401973" y="3175871"/>
            <a:ext cx="392207" cy="39220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7" id="3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8" id="38"/>
          <p:cNvGrpSpPr/>
          <p:nvPr/>
        </p:nvGrpSpPr>
        <p:grpSpPr>
          <a:xfrm rot="0">
            <a:off x="15933566" y="3175871"/>
            <a:ext cx="392207" cy="392207"/>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40" id="4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41" id="41"/>
          <p:cNvGrpSpPr/>
          <p:nvPr/>
        </p:nvGrpSpPr>
        <p:grpSpPr>
          <a:xfrm rot="0">
            <a:off x="16867093" y="3175871"/>
            <a:ext cx="392207" cy="392207"/>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43" id="4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TextBox 44" id="44"/>
          <p:cNvSpPr txBox="true"/>
          <p:nvPr/>
        </p:nvSpPr>
        <p:spPr>
          <a:xfrm rot="0">
            <a:off x="1028700" y="7459292"/>
            <a:ext cx="2669395" cy="640080"/>
          </a:xfrm>
          <a:prstGeom prst="rect">
            <a:avLst/>
          </a:prstGeom>
        </p:spPr>
        <p:txBody>
          <a:bodyPr anchor="t" rtlCol="false" tIns="0" lIns="0" bIns="0" rIns="0">
            <a:spAutoFit/>
          </a:bodyPr>
          <a:lstStyle/>
          <a:p>
            <a:pPr algn="l">
              <a:lnSpc>
                <a:spcPts val="2520"/>
              </a:lnSpc>
            </a:pPr>
            <a:r>
              <a:rPr lang="en-US" sz="1800" b="true">
                <a:solidFill>
                  <a:srgbClr val="242424"/>
                </a:solidFill>
                <a:latin typeface="Poppins Semi-Bold"/>
                <a:ea typeface="Poppins Semi-Bold"/>
                <a:cs typeface="Poppins Semi-Bold"/>
                <a:sym typeface="Poppins Semi-Bold"/>
              </a:rPr>
              <a:t>Attractive and Functional Design.</a:t>
            </a:r>
          </a:p>
        </p:txBody>
      </p:sp>
      <p:sp>
        <p:nvSpPr>
          <p:cNvPr name="Freeform 45" id="45"/>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46" id="46"/>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2933971" y="1939560"/>
            <a:ext cx="2127322" cy="3274592"/>
            <a:chOff x="0" y="0"/>
            <a:chExt cx="922376" cy="1419816"/>
          </a:xfrm>
        </p:grpSpPr>
        <p:sp>
          <p:nvSpPr>
            <p:cNvPr name="Freeform 9" id="9"/>
            <p:cNvSpPr/>
            <p:nvPr/>
          </p:nvSpPr>
          <p:spPr>
            <a:xfrm flipH="false" flipV="false" rot="0">
              <a:off x="0" y="0"/>
              <a:ext cx="922376" cy="1419816"/>
            </a:xfrm>
            <a:custGeom>
              <a:avLst/>
              <a:gdLst/>
              <a:ahLst/>
              <a:cxnLst/>
              <a:rect r="r" b="b" t="t" l="l"/>
              <a:pathLst>
                <a:path h="1419816" w="922376">
                  <a:moveTo>
                    <a:pt x="221996" y="0"/>
                  </a:moveTo>
                  <a:lnTo>
                    <a:pt x="700380" y="0"/>
                  </a:lnTo>
                  <a:cubicBezTo>
                    <a:pt x="759257" y="0"/>
                    <a:pt x="815723" y="23389"/>
                    <a:pt x="857355" y="65021"/>
                  </a:cubicBezTo>
                  <a:cubicBezTo>
                    <a:pt x="898987" y="106653"/>
                    <a:pt x="922376" y="163119"/>
                    <a:pt x="922376" y="221996"/>
                  </a:cubicBezTo>
                  <a:lnTo>
                    <a:pt x="922376" y="1197820"/>
                  </a:lnTo>
                  <a:cubicBezTo>
                    <a:pt x="922376" y="1256697"/>
                    <a:pt x="898987" y="1313163"/>
                    <a:pt x="857355" y="1354795"/>
                  </a:cubicBezTo>
                  <a:cubicBezTo>
                    <a:pt x="815723" y="1396427"/>
                    <a:pt x="759257" y="1419816"/>
                    <a:pt x="700380" y="1419816"/>
                  </a:cubicBezTo>
                  <a:lnTo>
                    <a:pt x="221996" y="1419816"/>
                  </a:lnTo>
                  <a:cubicBezTo>
                    <a:pt x="99391" y="1419816"/>
                    <a:pt x="0" y="1320425"/>
                    <a:pt x="0" y="1197820"/>
                  </a:cubicBezTo>
                  <a:lnTo>
                    <a:pt x="0" y="221996"/>
                  </a:lnTo>
                  <a:cubicBezTo>
                    <a:pt x="0" y="163119"/>
                    <a:pt x="23389" y="106653"/>
                    <a:pt x="65021" y="65021"/>
                  </a:cubicBezTo>
                  <a:cubicBezTo>
                    <a:pt x="106653" y="23389"/>
                    <a:pt x="163119" y="0"/>
                    <a:pt x="221996"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922376" cy="1476966"/>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7734503" y="4975817"/>
            <a:ext cx="2127322" cy="3274592"/>
            <a:chOff x="0" y="0"/>
            <a:chExt cx="922376" cy="1419816"/>
          </a:xfrm>
        </p:grpSpPr>
        <p:sp>
          <p:nvSpPr>
            <p:cNvPr name="Freeform 12" id="12"/>
            <p:cNvSpPr/>
            <p:nvPr/>
          </p:nvSpPr>
          <p:spPr>
            <a:xfrm flipH="false" flipV="false" rot="0">
              <a:off x="0" y="0"/>
              <a:ext cx="922376" cy="1419816"/>
            </a:xfrm>
            <a:custGeom>
              <a:avLst/>
              <a:gdLst/>
              <a:ahLst/>
              <a:cxnLst/>
              <a:rect r="r" b="b" t="t" l="l"/>
              <a:pathLst>
                <a:path h="1419816" w="922376">
                  <a:moveTo>
                    <a:pt x="221996" y="0"/>
                  </a:moveTo>
                  <a:lnTo>
                    <a:pt x="700380" y="0"/>
                  </a:lnTo>
                  <a:cubicBezTo>
                    <a:pt x="759257" y="0"/>
                    <a:pt x="815723" y="23389"/>
                    <a:pt x="857355" y="65021"/>
                  </a:cubicBezTo>
                  <a:cubicBezTo>
                    <a:pt x="898987" y="106653"/>
                    <a:pt x="922376" y="163119"/>
                    <a:pt x="922376" y="221996"/>
                  </a:cubicBezTo>
                  <a:lnTo>
                    <a:pt x="922376" y="1197820"/>
                  </a:lnTo>
                  <a:cubicBezTo>
                    <a:pt x="922376" y="1256697"/>
                    <a:pt x="898987" y="1313163"/>
                    <a:pt x="857355" y="1354795"/>
                  </a:cubicBezTo>
                  <a:cubicBezTo>
                    <a:pt x="815723" y="1396427"/>
                    <a:pt x="759257" y="1419816"/>
                    <a:pt x="700380" y="1419816"/>
                  </a:cubicBezTo>
                  <a:lnTo>
                    <a:pt x="221996" y="1419816"/>
                  </a:lnTo>
                  <a:cubicBezTo>
                    <a:pt x="99391" y="1419816"/>
                    <a:pt x="0" y="1320425"/>
                    <a:pt x="0" y="1197820"/>
                  </a:cubicBezTo>
                  <a:lnTo>
                    <a:pt x="0" y="221996"/>
                  </a:lnTo>
                  <a:cubicBezTo>
                    <a:pt x="0" y="163119"/>
                    <a:pt x="23389" y="106653"/>
                    <a:pt x="65021" y="65021"/>
                  </a:cubicBezTo>
                  <a:cubicBezTo>
                    <a:pt x="106653" y="23389"/>
                    <a:pt x="163119" y="0"/>
                    <a:pt x="221996" y="0"/>
                  </a:cubicBezTo>
                  <a:close/>
                </a:path>
              </a:pathLst>
            </a:custGeom>
            <a:solidFill>
              <a:srgbClr val="D9D9FF"/>
            </a:solidFill>
            <a:ln w="9525" cap="rnd">
              <a:solidFill>
                <a:srgbClr val="242424"/>
              </a:solidFill>
              <a:prstDash val="solid"/>
              <a:round/>
            </a:ln>
          </p:spPr>
        </p:sp>
        <p:sp>
          <p:nvSpPr>
            <p:cNvPr name="TextBox 13" id="13"/>
            <p:cNvSpPr txBox="true"/>
            <p:nvPr/>
          </p:nvSpPr>
          <p:spPr>
            <a:xfrm>
              <a:off x="0" y="-57150"/>
              <a:ext cx="922376" cy="1476966"/>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4651249" y="4514827"/>
            <a:ext cx="410044" cy="772142"/>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5400000">
            <a:off x="8018589" y="7659316"/>
            <a:ext cx="410044" cy="772142"/>
            <a:chOff x="0" y="0"/>
            <a:chExt cx="187020" cy="352172"/>
          </a:xfrm>
        </p:grpSpPr>
        <p:sp>
          <p:nvSpPr>
            <p:cNvPr name="Freeform 18" id="18"/>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FFCFA1"/>
            </a:solidFill>
            <a:ln w="9525" cap="sq">
              <a:solidFill>
                <a:srgbClr val="242424"/>
              </a:solidFill>
              <a:prstDash val="solid"/>
              <a:miter/>
            </a:ln>
          </p:spPr>
        </p:sp>
        <p:sp>
          <p:nvSpPr>
            <p:cNvPr name="TextBox 19" id="19"/>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2933971" y="1939560"/>
            <a:ext cx="760039" cy="756661"/>
            <a:chOff x="0" y="0"/>
            <a:chExt cx="346652" cy="345111"/>
          </a:xfrm>
        </p:grpSpPr>
        <p:sp>
          <p:nvSpPr>
            <p:cNvPr name="Freeform 21" id="21"/>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D9D9FF"/>
            </a:solidFill>
            <a:ln w="9525" cap="sq">
              <a:solidFill>
                <a:srgbClr val="242424"/>
              </a:solidFill>
              <a:prstDash val="solid"/>
              <a:miter/>
            </a:ln>
          </p:spPr>
        </p:sp>
        <p:sp>
          <p:nvSpPr>
            <p:cNvPr name="TextBox 22" id="22"/>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23" id="23"/>
          <p:cNvGrpSpPr/>
          <p:nvPr/>
        </p:nvGrpSpPr>
        <p:grpSpPr>
          <a:xfrm rot="0">
            <a:off x="9101787" y="4975817"/>
            <a:ext cx="760039" cy="756661"/>
            <a:chOff x="0" y="0"/>
            <a:chExt cx="346652" cy="345111"/>
          </a:xfrm>
        </p:grpSpPr>
        <p:sp>
          <p:nvSpPr>
            <p:cNvPr name="Freeform 24" id="24"/>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CAF1DF"/>
            </a:solidFill>
            <a:ln w="9525" cap="sq">
              <a:solidFill>
                <a:srgbClr val="242424"/>
              </a:solidFill>
              <a:prstDash val="solid"/>
              <a:miter/>
            </a:ln>
          </p:spPr>
        </p:sp>
        <p:sp>
          <p:nvSpPr>
            <p:cNvPr name="TextBox 25" id="25"/>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26" id="26"/>
          <p:cNvGrpSpPr/>
          <p:nvPr/>
        </p:nvGrpSpPr>
        <p:grpSpPr>
          <a:xfrm rot="0">
            <a:off x="1028700" y="2126927"/>
            <a:ext cx="3864992" cy="5927757"/>
            <a:chOff x="0" y="0"/>
            <a:chExt cx="860265" cy="1319393"/>
          </a:xfrm>
        </p:grpSpPr>
        <p:sp>
          <p:nvSpPr>
            <p:cNvPr name="Freeform 27" id="27"/>
            <p:cNvSpPr/>
            <p:nvPr/>
          </p:nvSpPr>
          <p:spPr>
            <a:xfrm flipH="false" flipV="false" rot="0">
              <a:off x="0" y="0"/>
              <a:ext cx="860265" cy="1319393"/>
            </a:xfrm>
            <a:custGeom>
              <a:avLst/>
              <a:gdLst/>
              <a:ahLst/>
              <a:cxnLst/>
              <a:rect r="r" b="b" t="t" l="l"/>
              <a:pathLst>
                <a:path h="1319393" w="860265">
                  <a:moveTo>
                    <a:pt x="100154" y="0"/>
                  </a:moveTo>
                  <a:lnTo>
                    <a:pt x="760111" y="0"/>
                  </a:lnTo>
                  <a:cubicBezTo>
                    <a:pt x="786673" y="0"/>
                    <a:pt x="812148" y="10552"/>
                    <a:pt x="830931" y="29335"/>
                  </a:cubicBezTo>
                  <a:cubicBezTo>
                    <a:pt x="849713" y="48117"/>
                    <a:pt x="860265" y="73592"/>
                    <a:pt x="860265" y="100154"/>
                  </a:cubicBezTo>
                  <a:lnTo>
                    <a:pt x="860265" y="1219239"/>
                  </a:lnTo>
                  <a:cubicBezTo>
                    <a:pt x="860265" y="1245801"/>
                    <a:pt x="849713" y="1271276"/>
                    <a:pt x="830931" y="1290059"/>
                  </a:cubicBezTo>
                  <a:cubicBezTo>
                    <a:pt x="812148" y="1308841"/>
                    <a:pt x="786673" y="1319393"/>
                    <a:pt x="760111" y="1319393"/>
                  </a:cubicBezTo>
                  <a:lnTo>
                    <a:pt x="100154" y="1319393"/>
                  </a:lnTo>
                  <a:cubicBezTo>
                    <a:pt x="73592" y="1319393"/>
                    <a:pt x="48117" y="1308841"/>
                    <a:pt x="29335" y="1290059"/>
                  </a:cubicBezTo>
                  <a:cubicBezTo>
                    <a:pt x="10552" y="1271276"/>
                    <a:pt x="0" y="1245801"/>
                    <a:pt x="0" y="1219239"/>
                  </a:cubicBezTo>
                  <a:lnTo>
                    <a:pt x="0" y="100154"/>
                  </a:lnTo>
                  <a:cubicBezTo>
                    <a:pt x="0" y="73592"/>
                    <a:pt x="10552" y="48117"/>
                    <a:pt x="29335" y="29335"/>
                  </a:cubicBezTo>
                  <a:cubicBezTo>
                    <a:pt x="48117" y="10552"/>
                    <a:pt x="73592" y="0"/>
                    <a:pt x="100154" y="0"/>
                  </a:cubicBezTo>
                  <a:close/>
                </a:path>
              </a:pathLst>
            </a:custGeom>
            <a:blipFill>
              <a:blip r:embed="rId2"/>
              <a:stretch>
                <a:fillRect l="-67750" t="0" r="-67750" b="0"/>
              </a:stretch>
            </a:blipFill>
            <a:ln w="9525" cap="rnd">
              <a:solidFill>
                <a:srgbClr val="242424"/>
              </a:solidFill>
              <a:prstDash val="solid"/>
              <a:round/>
            </a:ln>
          </p:spPr>
        </p:sp>
      </p:grpSp>
      <p:grpSp>
        <p:nvGrpSpPr>
          <p:cNvPr name="Group 28" id="28"/>
          <p:cNvGrpSpPr/>
          <p:nvPr/>
        </p:nvGrpSpPr>
        <p:grpSpPr>
          <a:xfrm rot="0">
            <a:off x="5830582" y="4305524"/>
            <a:ext cx="3864992" cy="3749160"/>
            <a:chOff x="0" y="0"/>
            <a:chExt cx="860265" cy="834484"/>
          </a:xfrm>
        </p:grpSpPr>
        <p:sp>
          <p:nvSpPr>
            <p:cNvPr name="Freeform 29" id="29"/>
            <p:cNvSpPr/>
            <p:nvPr/>
          </p:nvSpPr>
          <p:spPr>
            <a:xfrm flipH="false" flipV="false" rot="0">
              <a:off x="0" y="0"/>
              <a:ext cx="860265" cy="834484"/>
            </a:xfrm>
            <a:custGeom>
              <a:avLst/>
              <a:gdLst/>
              <a:ahLst/>
              <a:cxnLst/>
              <a:rect r="r" b="b" t="t" l="l"/>
              <a:pathLst>
                <a:path h="834484" w="860265">
                  <a:moveTo>
                    <a:pt x="100154" y="0"/>
                  </a:moveTo>
                  <a:lnTo>
                    <a:pt x="760111" y="0"/>
                  </a:lnTo>
                  <a:cubicBezTo>
                    <a:pt x="786673" y="0"/>
                    <a:pt x="812148" y="10552"/>
                    <a:pt x="830931" y="29335"/>
                  </a:cubicBezTo>
                  <a:cubicBezTo>
                    <a:pt x="849713" y="48117"/>
                    <a:pt x="860265" y="73592"/>
                    <a:pt x="860265" y="100154"/>
                  </a:cubicBezTo>
                  <a:lnTo>
                    <a:pt x="860265" y="734329"/>
                  </a:lnTo>
                  <a:cubicBezTo>
                    <a:pt x="860265" y="760892"/>
                    <a:pt x="849713" y="786366"/>
                    <a:pt x="830931" y="805149"/>
                  </a:cubicBezTo>
                  <a:cubicBezTo>
                    <a:pt x="812148" y="823932"/>
                    <a:pt x="786673" y="834484"/>
                    <a:pt x="760111" y="834484"/>
                  </a:cubicBezTo>
                  <a:lnTo>
                    <a:pt x="100154" y="834484"/>
                  </a:lnTo>
                  <a:cubicBezTo>
                    <a:pt x="73592" y="834484"/>
                    <a:pt x="48117" y="823932"/>
                    <a:pt x="29335" y="805149"/>
                  </a:cubicBezTo>
                  <a:cubicBezTo>
                    <a:pt x="10552" y="786366"/>
                    <a:pt x="0" y="760892"/>
                    <a:pt x="0" y="734329"/>
                  </a:cubicBezTo>
                  <a:lnTo>
                    <a:pt x="0" y="100154"/>
                  </a:lnTo>
                  <a:cubicBezTo>
                    <a:pt x="0" y="73592"/>
                    <a:pt x="10552" y="48117"/>
                    <a:pt x="29335" y="29335"/>
                  </a:cubicBezTo>
                  <a:cubicBezTo>
                    <a:pt x="48117" y="10552"/>
                    <a:pt x="73592" y="0"/>
                    <a:pt x="100154" y="0"/>
                  </a:cubicBezTo>
                  <a:close/>
                </a:path>
              </a:pathLst>
            </a:custGeom>
            <a:blipFill>
              <a:blip r:embed="rId3"/>
              <a:stretch>
                <a:fillRect l="-37587" t="0" r="-37587" b="0"/>
              </a:stretch>
            </a:blipFill>
            <a:ln w="9525" cap="rnd">
              <a:solidFill>
                <a:srgbClr val="242424"/>
              </a:solidFill>
              <a:prstDash val="solid"/>
              <a:round/>
            </a:ln>
          </p:spPr>
        </p:sp>
      </p:grpSp>
      <p:grpSp>
        <p:nvGrpSpPr>
          <p:cNvPr name="Group 30" id="30"/>
          <p:cNvGrpSpPr/>
          <p:nvPr/>
        </p:nvGrpSpPr>
        <p:grpSpPr>
          <a:xfrm rot="0">
            <a:off x="5830582" y="2696221"/>
            <a:ext cx="392207" cy="3922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3" id="33"/>
          <p:cNvGrpSpPr/>
          <p:nvPr/>
        </p:nvGrpSpPr>
        <p:grpSpPr>
          <a:xfrm rot="0">
            <a:off x="6295702" y="2696221"/>
            <a:ext cx="392207" cy="39220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6" id="36"/>
          <p:cNvGrpSpPr/>
          <p:nvPr/>
        </p:nvGrpSpPr>
        <p:grpSpPr>
          <a:xfrm rot="0">
            <a:off x="-334514" y="9114889"/>
            <a:ext cx="17593814" cy="1583069"/>
            <a:chOff x="0" y="0"/>
            <a:chExt cx="4633762" cy="416940"/>
          </a:xfrm>
        </p:grpSpPr>
        <p:sp>
          <p:nvSpPr>
            <p:cNvPr name="Freeform 37" id="37"/>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38" id="38"/>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Freeform 39" id="39"/>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40" id="40"/>
          <p:cNvSpPr txBox="true"/>
          <p:nvPr/>
        </p:nvSpPr>
        <p:spPr>
          <a:xfrm rot="0">
            <a:off x="11253629" y="2680499"/>
            <a:ext cx="6068100" cy="200025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Training</a:t>
            </a:r>
          </a:p>
          <a:p>
            <a:pPr algn="l">
              <a:lnSpc>
                <a:spcPts val="7679"/>
              </a:lnSpc>
            </a:pPr>
            <a:r>
              <a:rPr lang="en-US" sz="6399" b="true">
                <a:solidFill>
                  <a:srgbClr val="242424"/>
                </a:solidFill>
                <a:latin typeface="Poppins Bold"/>
                <a:ea typeface="Poppins Bold"/>
                <a:cs typeface="Poppins Bold"/>
                <a:sym typeface="Poppins Bold"/>
              </a:rPr>
              <a:t>&amp; Support</a:t>
            </a:r>
          </a:p>
        </p:txBody>
      </p:sp>
      <p:sp>
        <p:nvSpPr>
          <p:cNvPr name="TextBox 41" id="41"/>
          <p:cNvSpPr txBox="true"/>
          <p:nvPr/>
        </p:nvSpPr>
        <p:spPr>
          <a:xfrm rot="0">
            <a:off x="10063076" y="4975674"/>
            <a:ext cx="7965543" cy="37776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A successful product launch goes beyond the initial</a:t>
            </a:r>
          </a:p>
          <a:p>
            <a:pPr algn="l">
              <a:lnSpc>
                <a:spcPts val="3359"/>
              </a:lnSpc>
            </a:pPr>
            <a:r>
              <a:rPr lang="en-US" sz="2400">
                <a:solidFill>
                  <a:srgbClr val="242424"/>
                </a:solidFill>
                <a:latin typeface="Poppins"/>
                <a:ea typeface="Poppins"/>
                <a:cs typeface="Poppins"/>
                <a:sym typeface="Poppins"/>
              </a:rPr>
              <a:t>implementation. </a:t>
            </a:r>
          </a:p>
          <a:p>
            <a:pPr algn="l">
              <a:lnSpc>
                <a:spcPts val="3359"/>
              </a:lnSpc>
            </a:pPr>
            <a:r>
              <a:rPr lang="en-US" sz="2400">
                <a:solidFill>
                  <a:srgbClr val="242424"/>
                </a:solidFill>
                <a:latin typeface="Poppins"/>
                <a:ea typeface="Poppins"/>
                <a:cs typeface="Poppins"/>
                <a:sym typeface="Poppins"/>
              </a:rPr>
              <a:t>This slide outlines our comprehensive training program through awareness programs by connecting with the farmers, ensuring that they are</a:t>
            </a:r>
          </a:p>
          <a:p>
            <a:pPr algn="l">
              <a:lnSpc>
                <a:spcPts val="3359"/>
              </a:lnSpc>
            </a:pPr>
            <a:r>
              <a:rPr lang="en-US" sz="2400">
                <a:solidFill>
                  <a:srgbClr val="242424"/>
                </a:solidFill>
                <a:latin typeface="Poppins"/>
                <a:ea typeface="Poppins"/>
                <a:cs typeface="Poppins"/>
                <a:sym typeface="Poppins"/>
              </a:rPr>
              <a:t>equipped to leverage us effectively.</a:t>
            </a:r>
          </a:p>
          <a:p>
            <a:pPr algn="l">
              <a:lnSpc>
                <a:spcPts val="3359"/>
              </a:lnSpc>
            </a:pPr>
            <a:r>
              <a:rPr lang="en-US" sz="2400">
                <a:solidFill>
                  <a:srgbClr val="242424"/>
                </a:solidFill>
                <a:latin typeface="Poppins"/>
                <a:ea typeface="Poppins"/>
                <a:cs typeface="Poppins"/>
                <a:sym typeface="Poppins"/>
              </a:rPr>
              <a:t>Ongoing support and maintenance services are emphasized, fostering long-term success for our clients.</a:t>
            </a:r>
          </a:p>
        </p:txBody>
      </p:sp>
      <p:sp>
        <p:nvSpPr>
          <p:cNvPr name="TextBox 42" id="42"/>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3" id="43"/>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11</a:t>
            </a:r>
          </a:p>
        </p:txBody>
      </p:sp>
      <p:sp>
        <p:nvSpPr>
          <p:cNvPr name="TextBox 44" id="44"/>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334514" y="9114889"/>
            <a:ext cx="17593814" cy="1583069"/>
            <a:chOff x="0" y="0"/>
            <a:chExt cx="4633762" cy="416940"/>
          </a:xfrm>
        </p:grpSpPr>
        <p:sp>
          <p:nvSpPr>
            <p:cNvPr name="Freeform 9" id="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1487188" y="5143500"/>
            <a:ext cx="659563" cy="65956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497107" y="2790278"/>
            <a:ext cx="392207" cy="3922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028700" y="2790278"/>
            <a:ext cx="392207" cy="3922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962227" y="2790278"/>
            <a:ext cx="392207" cy="3922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23" id="23"/>
          <p:cNvSpPr/>
          <p:nvPr/>
        </p:nvSpPr>
        <p:spPr>
          <a:xfrm flipH="false" flipV="false" rot="0">
            <a:off x="11720668" y="5376981"/>
            <a:ext cx="192601" cy="192601"/>
          </a:xfrm>
          <a:custGeom>
            <a:avLst/>
            <a:gdLst/>
            <a:ahLst/>
            <a:cxnLst/>
            <a:rect r="r" b="b" t="t" l="l"/>
            <a:pathLst>
              <a:path h="192601" w="192601">
                <a:moveTo>
                  <a:pt x="0" y="0"/>
                </a:moveTo>
                <a:lnTo>
                  <a:pt x="192602" y="0"/>
                </a:lnTo>
                <a:lnTo>
                  <a:pt x="192602" y="192601"/>
                </a:lnTo>
                <a:lnTo>
                  <a:pt x="0" y="1926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25" id="25"/>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12</a:t>
            </a:r>
          </a:p>
        </p:txBody>
      </p:sp>
      <p:sp>
        <p:nvSpPr>
          <p:cNvPr name="TextBox 26" id="26"/>
          <p:cNvSpPr txBox="true"/>
          <p:nvPr/>
        </p:nvSpPr>
        <p:spPr>
          <a:xfrm rot="0">
            <a:off x="1028700" y="3425027"/>
            <a:ext cx="6419427" cy="1918921"/>
          </a:xfrm>
          <a:prstGeom prst="rect">
            <a:avLst/>
          </a:prstGeom>
        </p:spPr>
        <p:txBody>
          <a:bodyPr anchor="t" rtlCol="false" tIns="0" lIns="0" bIns="0" rIns="0">
            <a:spAutoFit/>
          </a:bodyPr>
          <a:lstStyle/>
          <a:p>
            <a:pPr algn="l">
              <a:lnSpc>
                <a:spcPts val="7395"/>
              </a:lnSpc>
            </a:pPr>
            <a:r>
              <a:rPr lang="en-US" sz="6163" b="true">
                <a:solidFill>
                  <a:srgbClr val="242424"/>
                </a:solidFill>
                <a:latin typeface="Poppins Bold"/>
                <a:ea typeface="Poppins Bold"/>
                <a:cs typeface="Poppins Bold"/>
                <a:sym typeface="Poppins Bold"/>
              </a:rPr>
              <a:t>Return on</a:t>
            </a:r>
          </a:p>
          <a:p>
            <a:pPr algn="l">
              <a:lnSpc>
                <a:spcPts val="7395"/>
              </a:lnSpc>
            </a:pPr>
            <a:r>
              <a:rPr lang="en-US" sz="6163" b="true">
                <a:solidFill>
                  <a:srgbClr val="242424"/>
                </a:solidFill>
                <a:latin typeface="Poppins Bold"/>
                <a:ea typeface="Poppins Bold"/>
                <a:cs typeface="Poppins Bold"/>
                <a:sym typeface="Poppins Bold"/>
              </a:rPr>
              <a:t>Investment</a:t>
            </a:r>
          </a:p>
        </p:txBody>
      </p:sp>
      <p:sp>
        <p:nvSpPr>
          <p:cNvPr name="TextBox 27" id="27"/>
          <p:cNvSpPr txBox="true"/>
          <p:nvPr/>
        </p:nvSpPr>
        <p:spPr>
          <a:xfrm rot="0">
            <a:off x="1028700" y="5572548"/>
            <a:ext cx="9727934" cy="25203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The bottom line matters. This slide presents a compelling case for the financial benefits of our application. </a:t>
            </a:r>
          </a:p>
          <a:p>
            <a:pPr algn="l">
              <a:lnSpc>
                <a:spcPts val="3359"/>
              </a:lnSpc>
            </a:pPr>
            <a:r>
              <a:rPr lang="en-US" sz="2400">
                <a:solidFill>
                  <a:srgbClr val="242424"/>
                </a:solidFill>
                <a:latin typeface="Poppins"/>
                <a:ea typeface="Poppins"/>
                <a:cs typeface="Poppins"/>
                <a:sym typeface="Poppins"/>
              </a:rPr>
              <a:t>By showcasing tangible data on cost savings,</a:t>
            </a:r>
          </a:p>
          <a:p>
            <a:pPr algn="just">
              <a:lnSpc>
                <a:spcPts val="3359"/>
              </a:lnSpc>
            </a:pPr>
            <a:r>
              <a:rPr lang="en-US" sz="2400">
                <a:solidFill>
                  <a:srgbClr val="242424"/>
                </a:solidFill>
                <a:latin typeface="Poppins"/>
                <a:ea typeface="Poppins"/>
                <a:cs typeface="Poppins"/>
                <a:sym typeface="Poppins"/>
              </a:rPr>
              <a:t>increased efficiency, improved productivity and profits, we demonstrate a strong </a:t>
            </a:r>
            <a:r>
              <a:rPr lang="en-US" sz="2400">
                <a:solidFill>
                  <a:srgbClr val="242424"/>
                </a:solidFill>
                <a:latin typeface="Poppins"/>
                <a:ea typeface="Poppins"/>
                <a:cs typeface="Poppins"/>
                <a:sym typeface="Poppins"/>
              </a:rPr>
              <a:t>return on investment for the government and Annam AI.</a:t>
            </a:r>
          </a:p>
        </p:txBody>
      </p:sp>
      <p:sp>
        <p:nvSpPr>
          <p:cNvPr name="Freeform 28" id="28"/>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29" id="29"/>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960882" y="1970144"/>
            <a:ext cx="3435205" cy="5287820"/>
            <a:chOff x="0" y="0"/>
            <a:chExt cx="922376" cy="1419816"/>
          </a:xfrm>
        </p:grpSpPr>
        <p:sp>
          <p:nvSpPr>
            <p:cNvPr name="Freeform 3" id="3"/>
            <p:cNvSpPr/>
            <p:nvPr/>
          </p:nvSpPr>
          <p:spPr>
            <a:xfrm flipH="false" flipV="false" rot="0">
              <a:off x="0" y="0"/>
              <a:ext cx="922376" cy="1419816"/>
            </a:xfrm>
            <a:custGeom>
              <a:avLst/>
              <a:gdLst/>
              <a:ahLst/>
              <a:cxnLst/>
              <a:rect r="r" b="b" t="t" l="l"/>
              <a:pathLst>
                <a:path h="1419816" w="922376">
                  <a:moveTo>
                    <a:pt x="137476" y="0"/>
                  </a:moveTo>
                  <a:lnTo>
                    <a:pt x="784901" y="0"/>
                  </a:lnTo>
                  <a:cubicBezTo>
                    <a:pt x="821361" y="0"/>
                    <a:pt x="856329" y="14484"/>
                    <a:pt x="882111" y="40266"/>
                  </a:cubicBezTo>
                  <a:cubicBezTo>
                    <a:pt x="907892" y="66047"/>
                    <a:pt x="922376" y="101015"/>
                    <a:pt x="922376" y="137476"/>
                  </a:cubicBezTo>
                  <a:lnTo>
                    <a:pt x="922376" y="1282340"/>
                  </a:lnTo>
                  <a:cubicBezTo>
                    <a:pt x="922376" y="1318801"/>
                    <a:pt x="907892" y="1353769"/>
                    <a:pt x="882111" y="1379550"/>
                  </a:cubicBezTo>
                  <a:cubicBezTo>
                    <a:pt x="856329" y="1405332"/>
                    <a:pt x="821361" y="1419816"/>
                    <a:pt x="784901" y="1419816"/>
                  </a:cubicBezTo>
                  <a:lnTo>
                    <a:pt x="137476" y="1419816"/>
                  </a:lnTo>
                  <a:cubicBezTo>
                    <a:pt x="101015" y="1419816"/>
                    <a:pt x="66047" y="1405332"/>
                    <a:pt x="40266" y="1379550"/>
                  </a:cubicBezTo>
                  <a:cubicBezTo>
                    <a:pt x="14484" y="1353769"/>
                    <a:pt x="0" y="1318801"/>
                    <a:pt x="0" y="1282340"/>
                  </a:cubicBezTo>
                  <a:lnTo>
                    <a:pt x="0" y="137476"/>
                  </a:lnTo>
                  <a:cubicBezTo>
                    <a:pt x="0" y="101015"/>
                    <a:pt x="14484" y="66047"/>
                    <a:pt x="40266" y="40266"/>
                  </a:cubicBezTo>
                  <a:cubicBezTo>
                    <a:pt x="66047" y="14484"/>
                    <a:pt x="101015" y="0"/>
                    <a:pt x="137476"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922376" cy="1476966"/>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6733947" y="6128692"/>
            <a:ext cx="662141" cy="1246857"/>
            <a:chOff x="0" y="0"/>
            <a:chExt cx="187020" cy="352172"/>
          </a:xfrm>
        </p:grpSpPr>
        <p:sp>
          <p:nvSpPr>
            <p:cNvPr name="Freeform 6" id="6"/>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7" id="7"/>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8" id="8"/>
          <p:cNvGrpSpPr/>
          <p:nvPr/>
        </p:nvGrpSpPr>
        <p:grpSpPr>
          <a:xfrm rot="0">
            <a:off x="3960882" y="1970144"/>
            <a:ext cx="1227312" cy="1221857"/>
            <a:chOff x="0" y="0"/>
            <a:chExt cx="346652" cy="345111"/>
          </a:xfrm>
        </p:grpSpPr>
        <p:sp>
          <p:nvSpPr>
            <p:cNvPr name="Freeform 9" id="9"/>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D9D9FF"/>
            </a:solidFill>
            <a:ln w="9525" cap="sq">
              <a:solidFill>
                <a:srgbClr val="242424"/>
              </a:solidFill>
              <a:prstDash val="solid"/>
              <a:miter/>
            </a:ln>
          </p:spPr>
        </p:sp>
        <p:sp>
          <p:nvSpPr>
            <p:cNvPr name="TextBox 10" id="10"/>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3115206" y="3503897"/>
            <a:ext cx="738714" cy="7387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14" id="14"/>
          <p:cNvSpPr/>
          <p:nvPr/>
        </p:nvSpPr>
        <p:spPr>
          <a:xfrm flipH="false" flipV="false" rot="0">
            <a:off x="13320937" y="3698168"/>
            <a:ext cx="327253" cy="350174"/>
          </a:xfrm>
          <a:custGeom>
            <a:avLst/>
            <a:gdLst/>
            <a:ahLst/>
            <a:cxnLst/>
            <a:rect r="r" b="b" t="t" l="l"/>
            <a:pathLst>
              <a:path h="350174" w="327253">
                <a:moveTo>
                  <a:pt x="0" y="0"/>
                </a:moveTo>
                <a:lnTo>
                  <a:pt x="327253" y="0"/>
                </a:lnTo>
                <a:lnTo>
                  <a:pt x="327253" y="350173"/>
                </a:lnTo>
                <a:lnTo>
                  <a:pt x="0" y="350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6737092" y="530125"/>
            <a:ext cx="522208" cy="52220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18" id="1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19" id="1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20" id="2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21" id="21"/>
          <p:cNvGrpSpPr/>
          <p:nvPr/>
        </p:nvGrpSpPr>
        <p:grpSpPr>
          <a:xfrm rot="0">
            <a:off x="8642820" y="3503897"/>
            <a:ext cx="4178160" cy="738714"/>
            <a:chOff x="0" y="0"/>
            <a:chExt cx="1100421" cy="194559"/>
          </a:xfrm>
        </p:grpSpPr>
        <p:sp>
          <p:nvSpPr>
            <p:cNvPr name="Freeform 22" id="22"/>
            <p:cNvSpPr/>
            <p:nvPr/>
          </p:nvSpPr>
          <p:spPr>
            <a:xfrm flipH="false" flipV="false" rot="0">
              <a:off x="0" y="0"/>
              <a:ext cx="1100421" cy="194559"/>
            </a:xfrm>
            <a:custGeom>
              <a:avLst/>
              <a:gdLst/>
              <a:ahLst/>
              <a:cxnLst/>
              <a:rect r="r" b="b" t="t" l="l"/>
              <a:pathLst>
                <a:path h="194559" w="1100421">
                  <a:moveTo>
                    <a:pt x="94500" y="0"/>
                  </a:moveTo>
                  <a:lnTo>
                    <a:pt x="1005920" y="0"/>
                  </a:lnTo>
                  <a:cubicBezTo>
                    <a:pt x="1058111" y="0"/>
                    <a:pt x="1100421" y="42309"/>
                    <a:pt x="1100421" y="94500"/>
                  </a:cubicBezTo>
                  <a:lnTo>
                    <a:pt x="1100421" y="100058"/>
                  </a:lnTo>
                  <a:cubicBezTo>
                    <a:pt x="1100421" y="152249"/>
                    <a:pt x="1058111" y="194559"/>
                    <a:pt x="1005920" y="194559"/>
                  </a:cubicBezTo>
                  <a:lnTo>
                    <a:pt x="94500" y="194559"/>
                  </a:lnTo>
                  <a:cubicBezTo>
                    <a:pt x="42309" y="194559"/>
                    <a:pt x="0" y="152249"/>
                    <a:pt x="0" y="100058"/>
                  </a:cubicBezTo>
                  <a:lnTo>
                    <a:pt x="0" y="94500"/>
                  </a:lnTo>
                  <a:cubicBezTo>
                    <a:pt x="0" y="42309"/>
                    <a:pt x="42309" y="0"/>
                    <a:pt x="94500" y="0"/>
                  </a:cubicBezTo>
                  <a:close/>
                </a:path>
              </a:pathLst>
            </a:custGeom>
            <a:solidFill>
              <a:srgbClr val="D9D9FF"/>
            </a:solidFill>
            <a:ln w="9525" cap="rnd">
              <a:solidFill>
                <a:srgbClr val="242424"/>
              </a:solidFill>
              <a:prstDash val="solid"/>
              <a:round/>
            </a:ln>
          </p:spPr>
        </p:sp>
        <p:sp>
          <p:nvSpPr>
            <p:cNvPr name="TextBox 23" id="23"/>
            <p:cNvSpPr txBox="true"/>
            <p:nvPr/>
          </p:nvSpPr>
          <p:spPr>
            <a:xfrm>
              <a:off x="0" y="-57150"/>
              <a:ext cx="1100421" cy="251709"/>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334514" y="9114889"/>
            <a:ext cx="17593814" cy="1583069"/>
            <a:chOff x="0" y="0"/>
            <a:chExt cx="4633762" cy="416940"/>
          </a:xfrm>
        </p:grpSpPr>
        <p:sp>
          <p:nvSpPr>
            <p:cNvPr name="Freeform 25" id="25"/>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6" id="26"/>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Freeform 27" id="2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Freeform 28" id="28"/>
          <p:cNvSpPr/>
          <p:nvPr/>
        </p:nvSpPr>
        <p:spPr>
          <a:xfrm flipH="false" flipV="false" rot="0">
            <a:off x="559240" y="2137089"/>
            <a:ext cx="6505777" cy="6505777"/>
          </a:xfrm>
          <a:custGeom>
            <a:avLst/>
            <a:gdLst/>
            <a:ahLst/>
            <a:cxnLst/>
            <a:rect r="r" b="b" t="t" l="l"/>
            <a:pathLst>
              <a:path h="6505777" w="6505777">
                <a:moveTo>
                  <a:pt x="0" y="0"/>
                </a:moveTo>
                <a:lnTo>
                  <a:pt x="6505777" y="0"/>
                </a:lnTo>
                <a:lnTo>
                  <a:pt x="6505777" y="6505777"/>
                </a:lnTo>
                <a:lnTo>
                  <a:pt x="0" y="6505777"/>
                </a:lnTo>
                <a:lnTo>
                  <a:pt x="0" y="0"/>
                </a:lnTo>
                <a:close/>
              </a:path>
            </a:pathLst>
          </a:custGeom>
          <a:blipFill>
            <a:blip r:embed="rId5"/>
            <a:stretch>
              <a:fillRect l="0" t="0" r="0" b="0"/>
            </a:stretch>
          </a:blipFill>
        </p:spPr>
      </p:sp>
      <p:sp>
        <p:nvSpPr>
          <p:cNvPr name="TextBox 29" id="29"/>
          <p:cNvSpPr txBox="true"/>
          <p:nvPr/>
        </p:nvSpPr>
        <p:spPr>
          <a:xfrm rot="0">
            <a:off x="8642820" y="1052142"/>
            <a:ext cx="8117207" cy="2139860"/>
          </a:xfrm>
          <a:prstGeom prst="rect">
            <a:avLst/>
          </a:prstGeom>
        </p:spPr>
        <p:txBody>
          <a:bodyPr anchor="t" rtlCol="false" tIns="0" lIns="0" bIns="0" rIns="0">
            <a:spAutoFit/>
          </a:bodyPr>
          <a:lstStyle/>
          <a:p>
            <a:pPr algn="l">
              <a:lnSpc>
                <a:spcPts val="8231"/>
              </a:lnSpc>
            </a:pPr>
            <a:r>
              <a:rPr lang="en-US" sz="6859" b="true">
                <a:solidFill>
                  <a:srgbClr val="242424"/>
                </a:solidFill>
                <a:latin typeface="Poppins Bold"/>
                <a:ea typeface="Poppins Bold"/>
                <a:cs typeface="Poppins Bold"/>
                <a:sym typeface="Poppins Bold"/>
              </a:rPr>
              <a:t>Future</a:t>
            </a:r>
          </a:p>
          <a:p>
            <a:pPr algn="l">
              <a:lnSpc>
                <a:spcPts val="8231"/>
              </a:lnSpc>
            </a:pPr>
            <a:r>
              <a:rPr lang="en-US" sz="6859" b="true">
                <a:solidFill>
                  <a:srgbClr val="242424"/>
                </a:solidFill>
                <a:latin typeface="Poppins Bold"/>
                <a:ea typeface="Poppins Bold"/>
                <a:cs typeface="Poppins Bold"/>
                <a:sym typeface="Poppins Bold"/>
              </a:rPr>
              <a:t>Development</a:t>
            </a:r>
          </a:p>
        </p:txBody>
      </p:sp>
      <p:sp>
        <p:nvSpPr>
          <p:cNvPr name="TextBox 30" id="30"/>
          <p:cNvSpPr txBox="true"/>
          <p:nvPr/>
        </p:nvSpPr>
        <p:spPr>
          <a:xfrm rot="0">
            <a:off x="8642820" y="4460948"/>
            <a:ext cx="7409328" cy="21012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New ideas emerge during the process. This presentation slide summarizes future and commitment to improvement.</a:t>
            </a:r>
          </a:p>
          <a:p>
            <a:pPr algn="l">
              <a:lnSpc>
                <a:spcPts val="3359"/>
              </a:lnSpc>
            </a:pPr>
            <a:r>
              <a:rPr lang="en-US" sz="2400">
                <a:solidFill>
                  <a:srgbClr val="242424"/>
                </a:solidFill>
                <a:latin typeface="Poppins"/>
                <a:ea typeface="Poppins"/>
                <a:cs typeface="Poppins"/>
                <a:sym typeface="Poppins"/>
              </a:rPr>
              <a:t>Updates and adoption of new technologies will keep at the forefront of serving the farmers.</a:t>
            </a:r>
          </a:p>
        </p:txBody>
      </p:sp>
      <p:sp>
        <p:nvSpPr>
          <p:cNvPr name="TextBox 31" id="31"/>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2" id="32"/>
          <p:cNvSpPr txBox="true"/>
          <p:nvPr/>
        </p:nvSpPr>
        <p:spPr>
          <a:xfrm rot="0">
            <a:off x="8858110" y="3681802"/>
            <a:ext cx="3747581" cy="325755"/>
          </a:xfrm>
          <a:prstGeom prst="rect">
            <a:avLst/>
          </a:prstGeom>
        </p:spPr>
        <p:txBody>
          <a:bodyPr anchor="t" rtlCol="false" tIns="0" lIns="0" bIns="0" rIns="0">
            <a:spAutoFit/>
          </a:bodyPr>
          <a:lstStyle/>
          <a:p>
            <a:pPr algn="ctr">
              <a:lnSpc>
                <a:spcPts val="2520"/>
              </a:lnSpc>
              <a:spcBef>
                <a:spcPct val="0"/>
              </a:spcBef>
            </a:pPr>
            <a:r>
              <a:rPr lang="en-US" b="true" sz="1800">
                <a:solidFill>
                  <a:srgbClr val="242424"/>
                </a:solidFill>
                <a:latin typeface="Poppins Semi-Bold"/>
                <a:ea typeface="Poppins Semi-Bold"/>
                <a:cs typeface="Poppins Semi-Bold"/>
                <a:sym typeface="Poppins Semi-Bold"/>
              </a:rPr>
              <a:t>A Bright Future Awaits You</a:t>
            </a:r>
          </a:p>
        </p:txBody>
      </p:sp>
      <p:sp>
        <p:nvSpPr>
          <p:cNvPr name="TextBox 33" id="33"/>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18</a:t>
            </a:r>
          </a:p>
        </p:txBody>
      </p:sp>
      <p:sp>
        <p:nvSpPr>
          <p:cNvPr name="TextBox 34" id="34"/>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35" id="35"/>
          <p:cNvSpPr txBox="true"/>
          <p:nvPr/>
        </p:nvSpPr>
        <p:spPr>
          <a:xfrm rot="0">
            <a:off x="8633839" y="7114613"/>
            <a:ext cx="7409328" cy="1682115"/>
          </a:xfrm>
          <a:prstGeom prst="rect">
            <a:avLst/>
          </a:prstGeom>
        </p:spPr>
        <p:txBody>
          <a:bodyPr anchor="t" rtlCol="false" tIns="0" lIns="0" bIns="0" rIns="0">
            <a:spAutoFit/>
          </a:bodyPr>
          <a:lstStyle/>
          <a:p>
            <a:pPr algn="l">
              <a:lnSpc>
                <a:spcPts val="3359"/>
              </a:lnSpc>
              <a:spcBef>
                <a:spcPct val="0"/>
              </a:spcBef>
            </a:pPr>
            <a:r>
              <a:rPr lang="en-US" sz="2400">
                <a:solidFill>
                  <a:srgbClr val="242424"/>
                </a:solidFill>
                <a:latin typeface="Poppins"/>
                <a:ea typeface="Poppins"/>
                <a:cs typeface="Poppins"/>
                <a:sym typeface="Poppins"/>
              </a:rPr>
              <a:t>If left </a:t>
            </a:r>
            <a:r>
              <a:rPr lang="en-US" sz="2400">
                <a:solidFill>
                  <a:srgbClr val="242424"/>
                </a:solidFill>
                <a:latin typeface="Poppins"/>
                <a:ea typeface="Poppins"/>
                <a:cs typeface="Poppins"/>
                <a:sym typeface="Poppins"/>
              </a:rPr>
              <a:t>of any produce we expand the radius of the location where our product is available.</a:t>
            </a:r>
          </a:p>
          <a:p>
            <a:pPr algn="l">
              <a:lnSpc>
                <a:spcPts val="3359"/>
              </a:lnSpc>
              <a:spcBef>
                <a:spcPct val="0"/>
              </a:spcBef>
            </a:pPr>
            <a:r>
              <a:rPr lang="en-US" sz="2400">
                <a:solidFill>
                  <a:srgbClr val="242424"/>
                </a:solidFill>
                <a:latin typeface="Poppins"/>
                <a:ea typeface="Poppins"/>
                <a:cs typeface="Poppins"/>
                <a:sym typeface="Poppins"/>
              </a:rPr>
              <a:t>We sell the farmer’s products to a particular radius of location based on the produce.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151020" y="4045848"/>
            <a:ext cx="7231841" cy="1275085"/>
          </a:xfrm>
          <a:prstGeom prst="rect">
            <a:avLst/>
          </a:prstGeom>
        </p:spPr>
        <p:txBody>
          <a:bodyPr anchor="t" rtlCol="false" tIns="0" lIns="0" bIns="0" rIns="0">
            <a:spAutoFit/>
          </a:bodyPr>
          <a:lstStyle/>
          <a:p>
            <a:pPr algn="l">
              <a:lnSpc>
                <a:spcPts val="9477"/>
              </a:lnSpc>
            </a:pPr>
            <a:r>
              <a:rPr lang="en-US" sz="7897" b="true">
                <a:solidFill>
                  <a:srgbClr val="242424"/>
                </a:solidFill>
                <a:latin typeface="Poppins Bold"/>
                <a:ea typeface="Poppins Bold"/>
                <a:cs typeface="Poppins Bold"/>
                <a:sym typeface="Poppins Bold"/>
              </a:rPr>
              <a:t>Conclusion</a:t>
            </a:r>
          </a:p>
        </p:txBody>
      </p:sp>
      <p:sp>
        <p:nvSpPr>
          <p:cNvPr name="TextBox 3" id="3"/>
          <p:cNvSpPr txBox="true"/>
          <p:nvPr/>
        </p:nvSpPr>
        <p:spPr>
          <a:xfrm rot="0">
            <a:off x="1151020" y="5563252"/>
            <a:ext cx="9268627" cy="25203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Improve client performance with to be filled continuous improvement and innovation. </a:t>
            </a:r>
          </a:p>
          <a:p>
            <a:pPr algn="l">
              <a:lnSpc>
                <a:spcPts val="3359"/>
              </a:lnSpc>
            </a:pPr>
            <a:r>
              <a:rPr lang="en-US" sz="2400">
                <a:solidFill>
                  <a:srgbClr val="242424"/>
                </a:solidFill>
                <a:latin typeface="Poppins"/>
                <a:ea typeface="Poppins"/>
                <a:cs typeface="Poppins"/>
                <a:sym typeface="Poppins"/>
              </a:rPr>
              <a:t>User adoption, conversion rates, reaction times, and</a:t>
            </a:r>
          </a:p>
          <a:p>
            <a:pPr algn="l">
              <a:lnSpc>
                <a:spcPts val="3359"/>
              </a:lnSpc>
            </a:pPr>
            <a:r>
              <a:rPr lang="en-US" sz="2400">
                <a:solidFill>
                  <a:srgbClr val="242424"/>
                </a:solidFill>
                <a:latin typeface="Poppins"/>
                <a:ea typeface="Poppins"/>
                <a:cs typeface="Poppins"/>
                <a:sym typeface="Poppins"/>
              </a:rPr>
              <a:t>team collaboration show Rimberio's dedication to sales effectiveness and customer satisfaction. </a:t>
            </a:r>
          </a:p>
          <a:p>
            <a:pPr algn="l">
              <a:lnSpc>
                <a:spcPts val="3359"/>
              </a:lnSpc>
            </a:pPr>
            <a:r>
              <a:rPr lang="en-US" sz="2400">
                <a:solidFill>
                  <a:srgbClr val="242424"/>
                </a:solidFill>
                <a:latin typeface="Poppins"/>
                <a:ea typeface="Poppins"/>
                <a:cs typeface="Poppins"/>
                <a:sym typeface="Poppins"/>
              </a:rPr>
              <a:t>For our users, we want to provide the best sales optimization.</a:t>
            </a:r>
          </a:p>
        </p:txBody>
      </p:sp>
      <p:sp>
        <p:nvSpPr>
          <p:cNvPr name="TextBox 4" id="4"/>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10204348" y="2248089"/>
            <a:ext cx="3723010" cy="2205922"/>
            <a:chOff x="0" y="0"/>
            <a:chExt cx="999654" cy="592305"/>
          </a:xfrm>
        </p:grpSpPr>
        <p:sp>
          <p:nvSpPr>
            <p:cNvPr name="Freeform 12" id="12"/>
            <p:cNvSpPr/>
            <p:nvPr/>
          </p:nvSpPr>
          <p:spPr>
            <a:xfrm flipH="false" flipV="false" rot="0">
              <a:off x="0" y="0"/>
              <a:ext cx="999654" cy="592305"/>
            </a:xfrm>
            <a:custGeom>
              <a:avLst/>
              <a:gdLst/>
              <a:ahLst/>
              <a:cxnLst/>
              <a:rect r="r" b="b" t="t" l="l"/>
              <a:pathLst>
                <a:path h="592305" w="999654">
                  <a:moveTo>
                    <a:pt x="126848" y="0"/>
                  </a:moveTo>
                  <a:lnTo>
                    <a:pt x="872806" y="0"/>
                  </a:lnTo>
                  <a:cubicBezTo>
                    <a:pt x="906448" y="0"/>
                    <a:pt x="938712" y="13364"/>
                    <a:pt x="962501" y="37153"/>
                  </a:cubicBezTo>
                  <a:cubicBezTo>
                    <a:pt x="986289" y="60942"/>
                    <a:pt x="999654" y="93206"/>
                    <a:pt x="999654" y="126848"/>
                  </a:cubicBezTo>
                  <a:lnTo>
                    <a:pt x="999654" y="465457"/>
                  </a:lnTo>
                  <a:cubicBezTo>
                    <a:pt x="999654" y="535513"/>
                    <a:pt x="942862" y="592305"/>
                    <a:pt x="872806" y="592305"/>
                  </a:cubicBezTo>
                  <a:lnTo>
                    <a:pt x="126848" y="592305"/>
                  </a:lnTo>
                  <a:cubicBezTo>
                    <a:pt x="93206" y="592305"/>
                    <a:pt x="60942" y="578941"/>
                    <a:pt x="37153" y="555152"/>
                  </a:cubicBezTo>
                  <a:cubicBezTo>
                    <a:pt x="13364" y="531364"/>
                    <a:pt x="0" y="499099"/>
                    <a:pt x="0" y="465457"/>
                  </a:cubicBezTo>
                  <a:lnTo>
                    <a:pt x="0" y="126848"/>
                  </a:lnTo>
                  <a:cubicBezTo>
                    <a:pt x="0" y="56792"/>
                    <a:pt x="56792" y="0"/>
                    <a:pt x="126848" y="0"/>
                  </a:cubicBezTo>
                  <a:close/>
                </a:path>
              </a:pathLst>
            </a:custGeom>
            <a:solidFill>
              <a:srgbClr val="CAF1DF"/>
            </a:solidFill>
            <a:ln w="9525" cap="rnd">
              <a:solidFill>
                <a:srgbClr val="242424"/>
              </a:solidFill>
              <a:prstDash val="solid"/>
              <a:round/>
            </a:ln>
          </p:spPr>
        </p:sp>
        <p:sp>
          <p:nvSpPr>
            <p:cNvPr name="TextBox 13" id="13"/>
            <p:cNvSpPr txBox="true"/>
            <p:nvPr/>
          </p:nvSpPr>
          <p:spPr>
            <a:xfrm>
              <a:off x="0" y="-57150"/>
              <a:ext cx="999654" cy="649455"/>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0204348" y="3207154"/>
            <a:ext cx="662141" cy="1246857"/>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FFCFA1"/>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2920284" y="2248089"/>
            <a:ext cx="1227312" cy="1221857"/>
            <a:chOff x="0" y="0"/>
            <a:chExt cx="346652" cy="345111"/>
          </a:xfrm>
        </p:grpSpPr>
        <p:sp>
          <p:nvSpPr>
            <p:cNvPr name="Freeform 18" id="18"/>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D9D9FF"/>
            </a:solidFill>
            <a:ln w="9525" cap="sq">
              <a:solidFill>
                <a:srgbClr val="242424"/>
              </a:solidFill>
              <a:prstDash val="solid"/>
              <a:miter/>
            </a:ln>
          </p:spPr>
        </p:sp>
        <p:sp>
          <p:nvSpPr>
            <p:cNvPr name="TextBox 19" id="19"/>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0419647" y="2445580"/>
            <a:ext cx="6578549" cy="5473553"/>
            <a:chOff x="0" y="0"/>
            <a:chExt cx="1312485" cy="1092028"/>
          </a:xfrm>
        </p:grpSpPr>
        <p:sp>
          <p:nvSpPr>
            <p:cNvPr name="Freeform 21" id="21"/>
            <p:cNvSpPr/>
            <p:nvPr/>
          </p:nvSpPr>
          <p:spPr>
            <a:xfrm flipH="false" flipV="false" rot="0">
              <a:off x="0" y="0"/>
              <a:ext cx="1312485" cy="1092028"/>
            </a:xfrm>
            <a:custGeom>
              <a:avLst/>
              <a:gdLst/>
              <a:ahLst/>
              <a:cxnLst/>
              <a:rect r="r" b="b" t="t" l="l"/>
              <a:pathLst>
                <a:path h="1092028" w="1312485">
                  <a:moveTo>
                    <a:pt x="58842" y="0"/>
                  </a:moveTo>
                  <a:lnTo>
                    <a:pt x="1253643" y="0"/>
                  </a:lnTo>
                  <a:cubicBezTo>
                    <a:pt x="1286141" y="0"/>
                    <a:pt x="1312485" y="26345"/>
                    <a:pt x="1312485" y="58842"/>
                  </a:cubicBezTo>
                  <a:lnTo>
                    <a:pt x="1312485" y="1033186"/>
                  </a:lnTo>
                  <a:cubicBezTo>
                    <a:pt x="1312485" y="1065683"/>
                    <a:pt x="1286141" y="1092028"/>
                    <a:pt x="1253643" y="1092028"/>
                  </a:cubicBezTo>
                  <a:lnTo>
                    <a:pt x="58842" y="1092028"/>
                  </a:lnTo>
                  <a:cubicBezTo>
                    <a:pt x="26345" y="1092028"/>
                    <a:pt x="0" y="1065683"/>
                    <a:pt x="0" y="1033186"/>
                  </a:cubicBezTo>
                  <a:lnTo>
                    <a:pt x="0" y="58842"/>
                  </a:lnTo>
                  <a:cubicBezTo>
                    <a:pt x="0" y="26345"/>
                    <a:pt x="26345" y="0"/>
                    <a:pt x="58842" y="0"/>
                  </a:cubicBezTo>
                  <a:close/>
                </a:path>
              </a:pathLst>
            </a:custGeom>
            <a:blipFill>
              <a:blip r:embed="rId2"/>
              <a:stretch>
                <a:fillRect l="-12441" t="0" r="-12441" b="0"/>
              </a:stretch>
            </a:blipFill>
            <a:ln w="9525" cap="rnd">
              <a:solidFill>
                <a:srgbClr val="242424"/>
              </a:solidFill>
              <a:prstDash val="solid"/>
              <a:round/>
            </a:ln>
          </p:spPr>
        </p:sp>
      </p:grpSp>
      <p:sp>
        <p:nvSpPr>
          <p:cNvPr name="TextBox 22" id="22"/>
          <p:cNvSpPr txBox="true"/>
          <p:nvPr/>
        </p:nvSpPr>
        <p:spPr>
          <a:xfrm rot="0">
            <a:off x="6255432" y="2829866"/>
            <a:ext cx="2521587" cy="640080"/>
          </a:xfrm>
          <a:prstGeom prst="rect">
            <a:avLst/>
          </a:prstGeom>
        </p:spPr>
        <p:txBody>
          <a:bodyPr anchor="t" rtlCol="false" tIns="0" lIns="0" bIns="0" rIns="0">
            <a:spAutoFit/>
          </a:bodyPr>
          <a:lstStyle/>
          <a:p>
            <a:pPr algn="r">
              <a:lnSpc>
                <a:spcPts val="2520"/>
              </a:lnSpc>
            </a:pPr>
            <a:r>
              <a:rPr lang="en-US" sz="1800" b="true">
                <a:solidFill>
                  <a:srgbClr val="242424"/>
                </a:solidFill>
                <a:latin typeface="Poppins Semi-Bold"/>
                <a:ea typeface="Poppins Semi-Bold"/>
                <a:cs typeface="Poppins Semi-Bold"/>
                <a:sym typeface="Poppins Semi-Bold"/>
              </a:rPr>
              <a:t>Products That</a:t>
            </a:r>
          </a:p>
          <a:p>
            <a:pPr algn="r">
              <a:lnSpc>
                <a:spcPts val="2520"/>
              </a:lnSpc>
            </a:pPr>
            <a:r>
              <a:rPr lang="en-US" sz="1800" b="true">
                <a:solidFill>
                  <a:srgbClr val="242424"/>
                </a:solidFill>
                <a:latin typeface="Poppins Semi-Bold"/>
                <a:ea typeface="Poppins Semi-Bold"/>
                <a:cs typeface="Poppins Semi-Bold"/>
                <a:sym typeface="Poppins Semi-Bold"/>
              </a:rPr>
              <a:t>Boost Business</a:t>
            </a:r>
          </a:p>
        </p:txBody>
      </p:sp>
      <p:grpSp>
        <p:nvGrpSpPr>
          <p:cNvPr name="Group 23" id="23"/>
          <p:cNvGrpSpPr/>
          <p:nvPr/>
        </p:nvGrpSpPr>
        <p:grpSpPr>
          <a:xfrm rot="0">
            <a:off x="8951709" y="3111009"/>
            <a:ext cx="192291" cy="19229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a:ln cap="sq">
              <a:noFill/>
              <a:prstDash val="solid"/>
              <a:miter/>
            </a:ln>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6" id="26"/>
          <p:cNvGrpSpPr/>
          <p:nvPr/>
        </p:nvGrpSpPr>
        <p:grpSpPr>
          <a:xfrm rot="0">
            <a:off x="1028700" y="2662914"/>
            <a:ext cx="392207" cy="39220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9" id="29"/>
          <p:cNvGrpSpPr/>
          <p:nvPr/>
        </p:nvGrpSpPr>
        <p:grpSpPr>
          <a:xfrm rot="0">
            <a:off x="1493820" y="2662914"/>
            <a:ext cx="392207" cy="39220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2" id="32"/>
          <p:cNvGrpSpPr/>
          <p:nvPr/>
        </p:nvGrpSpPr>
        <p:grpSpPr>
          <a:xfrm rot="0">
            <a:off x="-334514" y="9114889"/>
            <a:ext cx="17593814" cy="1583069"/>
            <a:chOff x="0" y="0"/>
            <a:chExt cx="4633762" cy="416940"/>
          </a:xfrm>
        </p:grpSpPr>
        <p:sp>
          <p:nvSpPr>
            <p:cNvPr name="Freeform 33" id="3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34" id="3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35" id="35"/>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19</a:t>
            </a:r>
          </a:p>
        </p:txBody>
      </p:sp>
      <p:grpSp>
        <p:nvGrpSpPr>
          <p:cNvPr name="Group 36" id="36"/>
          <p:cNvGrpSpPr/>
          <p:nvPr/>
        </p:nvGrpSpPr>
        <p:grpSpPr>
          <a:xfrm rot="0">
            <a:off x="13708922" y="7473429"/>
            <a:ext cx="891408" cy="89140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9" id="39"/>
          <p:cNvGrpSpPr/>
          <p:nvPr/>
        </p:nvGrpSpPr>
        <p:grpSpPr>
          <a:xfrm rot="0">
            <a:off x="13949261" y="7713768"/>
            <a:ext cx="410730" cy="410730"/>
            <a:chOff x="0" y="0"/>
            <a:chExt cx="547640" cy="547640"/>
          </a:xfrm>
        </p:grpSpPr>
        <p:grpSp>
          <p:nvGrpSpPr>
            <p:cNvPr name="Group 40" id="40"/>
            <p:cNvGrpSpPr/>
            <p:nvPr/>
          </p:nvGrpSpPr>
          <p:grpSpPr>
            <a:xfrm rot="0">
              <a:off x="237659" y="0"/>
              <a:ext cx="72323" cy="547640"/>
              <a:chOff x="0" y="0"/>
              <a:chExt cx="28172" cy="213324"/>
            </a:xfrm>
          </p:grpSpPr>
          <p:sp>
            <p:nvSpPr>
              <p:cNvPr name="Freeform 41" id="41"/>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42" id="42"/>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nvGrpSpPr>
            <p:cNvPr name="Group 43" id="43"/>
            <p:cNvGrpSpPr/>
            <p:nvPr/>
          </p:nvGrpSpPr>
          <p:grpSpPr>
            <a:xfrm rot="5400000">
              <a:off x="237659" y="0"/>
              <a:ext cx="72323" cy="547640"/>
              <a:chOff x="0" y="0"/>
              <a:chExt cx="28172" cy="213324"/>
            </a:xfrm>
          </p:grpSpPr>
          <p:sp>
            <p:nvSpPr>
              <p:cNvPr name="Freeform 44" id="44"/>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45" id="45"/>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sp>
        <p:nvSpPr>
          <p:cNvPr name="Freeform 46" id="46"/>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47" id="47"/>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1028700" y="2248089"/>
            <a:ext cx="2892071" cy="4289100"/>
            <a:chOff x="0" y="0"/>
            <a:chExt cx="776541" cy="1151653"/>
          </a:xfrm>
        </p:grpSpPr>
        <p:sp>
          <p:nvSpPr>
            <p:cNvPr name="Freeform 9" id="9"/>
            <p:cNvSpPr/>
            <p:nvPr/>
          </p:nvSpPr>
          <p:spPr>
            <a:xfrm flipH="false" flipV="false" rot="0">
              <a:off x="0" y="0"/>
              <a:ext cx="776541" cy="1151653"/>
            </a:xfrm>
            <a:custGeom>
              <a:avLst/>
              <a:gdLst/>
              <a:ahLst/>
              <a:cxnLst/>
              <a:rect r="r" b="b" t="t" l="l"/>
              <a:pathLst>
                <a:path h="1151653" w="776541">
                  <a:moveTo>
                    <a:pt x="163294" y="0"/>
                  </a:moveTo>
                  <a:lnTo>
                    <a:pt x="613247" y="0"/>
                  </a:lnTo>
                  <a:cubicBezTo>
                    <a:pt x="656555" y="0"/>
                    <a:pt x="698090" y="17204"/>
                    <a:pt x="728713" y="47828"/>
                  </a:cubicBezTo>
                  <a:cubicBezTo>
                    <a:pt x="759337" y="78451"/>
                    <a:pt x="776541" y="119986"/>
                    <a:pt x="776541" y="163294"/>
                  </a:cubicBezTo>
                  <a:lnTo>
                    <a:pt x="776541" y="988359"/>
                  </a:lnTo>
                  <a:cubicBezTo>
                    <a:pt x="776541" y="1078544"/>
                    <a:pt x="703432" y="1151653"/>
                    <a:pt x="613247" y="1151653"/>
                  </a:cubicBezTo>
                  <a:lnTo>
                    <a:pt x="163294" y="1151653"/>
                  </a:lnTo>
                  <a:cubicBezTo>
                    <a:pt x="73109" y="1151653"/>
                    <a:pt x="0" y="1078544"/>
                    <a:pt x="0" y="988359"/>
                  </a:cubicBezTo>
                  <a:lnTo>
                    <a:pt x="0" y="163294"/>
                  </a:lnTo>
                  <a:cubicBezTo>
                    <a:pt x="0" y="73109"/>
                    <a:pt x="73109" y="0"/>
                    <a:pt x="163294" y="0"/>
                  </a:cubicBezTo>
                  <a:close/>
                </a:path>
              </a:pathLst>
            </a:custGeom>
            <a:solidFill>
              <a:srgbClr val="CAF1DF"/>
            </a:solidFill>
            <a:ln w="9525" cap="rnd">
              <a:solidFill>
                <a:srgbClr val="242424"/>
              </a:solidFill>
              <a:prstDash val="solid"/>
              <a:round/>
            </a:ln>
          </p:spPr>
        </p:sp>
        <p:sp>
          <p:nvSpPr>
            <p:cNvPr name="TextBox 10" id="10"/>
            <p:cNvSpPr txBox="true"/>
            <p:nvPr/>
          </p:nvSpPr>
          <p:spPr>
            <a:xfrm>
              <a:off x="0" y="-57150"/>
              <a:ext cx="776541" cy="1208803"/>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028700" y="5425561"/>
            <a:ext cx="662141" cy="1246857"/>
            <a:chOff x="0" y="0"/>
            <a:chExt cx="187020" cy="352172"/>
          </a:xfrm>
        </p:grpSpPr>
        <p:sp>
          <p:nvSpPr>
            <p:cNvPr name="Freeform 12" id="12"/>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D9D9FF"/>
            </a:solidFill>
            <a:ln w="9525" cap="sq">
              <a:solidFill>
                <a:srgbClr val="242424"/>
              </a:solidFill>
              <a:prstDash val="solid"/>
              <a:miter/>
            </a:ln>
          </p:spPr>
        </p:sp>
        <p:sp>
          <p:nvSpPr>
            <p:cNvPr name="TextBox 13" id="13"/>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2693459" y="2248089"/>
            <a:ext cx="1227312" cy="1221857"/>
            <a:chOff x="0" y="0"/>
            <a:chExt cx="346652" cy="345111"/>
          </a:xfrm>
        </p:grpSpPr>
        <p:sp>
          <p:nvSpPr>
            <p:cNvPr name="Freeform 15" id="15"/>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FFCFA1"/>
            </a:solidFill>
            <a:ln w="9525" cap="sq">
              <a:solidFill>
                <a:srgbClr val="242424"/>
              </a:solidFill>
              <a:prstDash val="solid"/>
              <a:miter/>
            </a:ln>
          </p:spPr>
        </p:sp>
        <p:sp>
          <p:nvSpPr>
            <p:cNvPr name="TextBox 16" id="16"/>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sp>
        <p:nvSpPr>
          <p:cNvPr name="AutoShape 17" id="17"/>
          <p:cNvSpPr/>
          <p:nvPr/>
        </p:nvSpPr>
        <p:spPr>
          <a:xfrm>
            <a:off x="17007721" y="3690444"/>
            <a:ext cx="0" cy="2802667"/>
          </a:xfrm>
          <a:prstGeom prst="line">
            <a:avLst/>
          </a:prstGeom>
          <a:ln cap="flat" w="19050">
            <a:solidFill>
              <a:srgbClr val="242424"/>
            </a:solidFill>
            <a:prstDash val="solid"/>
            <a:headEnd type="none" len="sm" w="sm"/>
            <a:tailEnd type="none" len="sm" w="sm"/>
          </a:ln>
        </p:spPr>
      </p:sp>
      <p:grpSp>
        <p:nvGrpSpPr>
          <p:cNvPr name="Group 18" id="18"/>
          <p:cNvGrpSpPr/>
          <p:nvPr/>
        </p:nvGrpSpPr>
        <p:grpSpPr>
          <a:xfrm rot="0">
            <a:off x="-334514" y="9114889"/>
            <a:ext cx="17593814" cy="1583069"/>
            <a:chOff x="0" y="0"/>
            <a:chExt cx="4633762" cy="416940"/>
          </a:xfrm>
        </p:grpSpPr>
        <p:sp>
          <p:nvSpPr>
            <p:cNvPr name="Freeform 19" id="1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0" id="2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8362639" y="2662914"/>
            <a:ext cx="392207" cy="3922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8827759" y="2662914"/>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0">
            <a:off x="5061293" y="7473429"/>
            <a:ext cx="891408" cy="89140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5301632" y="7713768"/>
            <a:ext cx="410730" cy="410730"/>
            <a:chOff x="0" y="0"/>
            <a:chExt cx="547640" cy="547640"/>
          </a:xfrm>
        </p:grpSpPr>
        <p:grpSp>
          <p:nvGrpSpPr>
            <p:cNvPr name="Group 31" id="31"/>
            <p:cNvGrpSpPr/>
            <p:nvPr/>
          </p:nvGrpSpPr>
          <p:grpSpPr>
            <a:xfrm rot="0">
              <a:off x="237659" y="0"/>
              <a:ext cx="72323" cy="547640"/>
              <a:chOff x="0" y="0"/>
              <a:chExt cx="28172" cy="213324"/>
            </a:xfrm>
          </p:grpSpPr>
          <p:sp>
            <p:nvSpPr>
              <p:cNvPr name="Freeform 32" id="32"/>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33" id="33"/>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nvGrpSpPr>
            <p:cNvPr name="Group 34" id="34"/>
            <p:cNvGrpSpPr/>
            <p:nvPr/>
          </p:nvGrpSpPr>
          <p:grpSpPr>
            <a:xfrm rot="5400000">
              <a:off x="237659" y="0"/>
              <a:ext cx="72323" cy="547640"/>
              <a:chOff x="0" y="0"/>
              <a:chExt cx="28172" cy="213324"/>
            </a:xfrm>
          </p:grpSpPr>
          <p:sp>
            <p:nvSpPr>
              <p:cNvPr name="Freeform 35" id="35"/>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36" id="36"/>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sp>
        <p:nvSpPr>
          <p:cNvPr name="Freeform 37" id="3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Freeform 38" id="38"/>
          <p:cNvSpPr/>
          <p:nvPr/>
        </p:nvSpPr>
        <p:spPr>
          <a:xfrm flipH="false" flipV="false" rot="0">
            <a:off x="1323739" y="2548948"/>
            <a:ext cx="6884884" cy="4595660"/>
          </a:xfrm>
          <a:custGeom>
            <a:avLst/>
            <a:gdLst/>
            <a:ahLst/>
            <a:cxnLst/>
            <a:rect r="r" b="b" t="t" l="l"/>
            <a:pathLst>
              <a:path h="4595660" w="6884884">
                <a:moveTo>
                  <a:pt x="0" y="0"/>
                </a:moveTo>
                <a:lnTo>
                  <a:pt x="6884884" y="0"/>
                </a:lnTo>
                <a:lnTo>
                  <a:pt x="6884884" y="4595660"/>
                </a:lnTo>
                <a:lnTo>
                  <a:pt x="0" y="4595660"/>
                </a:lnTo>
                <a:lnTo>
                  <a:pt x="0" y="0"/>
                </a:lnTo>
                <a:close/>
              </a:path>
            </a:pathLst>
          </a:custGeom>
          <a:blipFill>
            <a:blip r:embed="rId3"/>
            <a:stretch>
              <a:fillRect l="0" t="0" r="0" b="0"/>
            </a:stretch>
          </a:blipFill>
        </p:spPr>
      </p:sp>
      <p:sp>
        <p:nvSpPr>
          <p:cNvPr name="TextBox 39" id="3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0" id="40"/>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20</a:t>
            </a:r>
          </a:p>
        </p:txBody>
      </p:sp>
      <p:sp>
        <p:nvSpPr>
          <p:cNvPr name="TextBox 41" id="41"/>
          <p:cNvSpPr txBox="true"/>
          <p:nvPr/>
        </p:nvSpPr>
        <p:spPr>
          <a:xfrm rot="0">
            <a:off x="8362639" y="3147519"/>
            <a:ext cx="6646695" cy="102870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Call to Action</a:t>
            </a:r>
          </a:p>
        </p:txBody>
      </p:sp>
      <p:sp>
        <p:nvSpPr>
          <p:cNvPr name="TextBox 42" id="42"/>
          <p:cNvSpPr txBox="true"/>
          <p:nvPr/>
        </p:nvSpPr>
        <p:spPr>
          <a:xfrm rot="0">
            <a:off x="8462393" y="4542310"/>
            <a:ext cx="7265465" cy="37776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As we conclude, the call-to-action slide motivates the</a:t>
            </a:r>
          </a:p>
          <a:p>
            <a:pPr algn="l">
              <a:lnSpc>
                <a:spcPts val="3359"/>
              </a:lnSpc>
            </a:pPr>
            <a:r>
              <a:rPr lang="en-US" sz="2400">
                <a:solidFill>
                  <a:srgbClr val="242424"/>
                </a:solidFill>
                <a:latin typeface="Poppins"/>
                <a:ea typeface="Poppins"/>
                <a:cs typeface="Poppins"/>
                <a:sym typeface="Poppins"/>
              </a:rPr>
              <a:t>audience to proceed. We offer clear calls to action,</a:t>
            </a:r>
          </a:p>
          <a:p>
            <a:pPr algn="l">
              <a:lnSpc>
                <a:spcPts val="3359"/>
              </a:lnSpc>
            </a:pPr>
            <a:r>
              <a:rPr lang="en-US" sz="2400">
                <a:solidFill>
                  <a:srgbClr val="242424"/>
                </a:solidFill>
                <a:latin typeface="Poppins"/>
                <a:ea typeface="Poppins"/>
                <a:cs typeface="Poppins"/>
                <a:sym typeface="Poppins"/>
              </a:rPr>
              <a:t>including demo scheduling, information requests, and</a:t>
            </a:r>
          </a:p>
          <a:p>
            <a:pPr algn="l">
              <a:lnSpc>
                <a:spcPts val="3359"/>
              </a:lnSpc>
            </a:pPr>
            <a:r>
              <a:rPr lang="en-US" sz="2400">
                <a:solidFill>
                  <a:srgbClr val="242424"/>
                </a:solidFill>
                <a:latin typeface="Poppins"/>
                <a:ea typeface="Poppins"/>
                <a:cs typeface="Poppins"/>
                <a:sym typeface="Poppins"/>
              </a:rPr>
              <a:t>partnership opportunities, inviting audiences to join our</a:t>
            </a:r>
          </a:p>
          <a:p>
            <a:pPr algn="l">
              <a:lnSpc>
                <a:spcPts val="3359"/>
              </a:lnSpc>
            </a:pPr>
            <a:r>
              <a:rPr lang="en-US" sz="2400">
                <a:solidFill>
                  <a:srgbClr val="242424"/>
                </a:solidFill>
                <a:latin typeface="Poppins"/>
                <a:ea typeface="Poppins"/>
                <a:cs typeface="Poppins"/>
                <a:sym typeface="Poppins"/>
              </a:rPr>
              <a:t>transformative journey.</a:t>
            </a:r>
          </a:p>
        </p:txBody>
      </p:sp>
      <p:sp>
        <p:nvSpPr>
          <p:cNvPr name="TextBox 43" id="43"/>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13400827" y="7995785"/>
            <a:ext cx="5214286" cy="750643"/>
            <a:chOff x="0" y="0"/>
            <a:chExt cx="1472765" cy="212018"/>
          </a:xfrm>
        </p:grpSpPr>
        <p:sp>
          <p:nvSpPr>
            <p:cNvPr name="Freeform 9" id="9"/>
            <p:cNvSpPr/>
            <p:nvPr/>
          </p:nvSpPr>
          <p:spPr>
            <a:xfrm flipH="false" flipV="false" rot="0">
              <a:off x="0" y="0"/>
              <a:ext cx="1472765" cy="212018"/>
            </a:xfrm>
            <a:custGeom>
              <a:avLst/>
              <a:gdLst/>
              <a:ahLst/>
              <a:cxnLst/>
              <a:rect r="r" b="b" t="t" l="l"/>
              <a:pathLst>
                <a:path h="212018" w="1472765">
                  <a:moveTo>
                    <a:pt x="0" y="0"/>
                  </a:moveTo>
                  <a:lnTo>
                    <a:pt x="1472765" y="0"/>
                  </a:lnTo>
                  <a:lnTo>
                    <a:pt x="1472765" y="212018"/>
                  </a:lnTo>
                  <a:lnTo>
                    <a:pt x="0" y="212018"/>
                  </a:lnTo>
                  <a:close/>
                </a:path>
              </a:pathLst>
            </a:custGeom>
            <a:solidFill>
              <a:srgbClr val="D9D9FF"/>
            </a:solidFill>
            <a:ln w="9525" cap="sq">
              <a:solidFill>
                <a:srgbClr val="242424"/>
              </a:solidFill>
              <a:prstDash val="solid"/>
              <a:miter/>
            </a:ln>
          </p:spPr>
        </p:sp>
        <p:sp>
          <p:nvSpPr>
            <p:cNvPr name="TextBox 10" id="10"/>
            <p:cNvSpPr txBox="true"/>
            <p:nvPr/>
          </p:nvSpPr>
          <p:spPr>
            <a:xfrm>
              <a:off x="0" y="-57150"/>
              <a:ext cx="1472765" cy="269168"/>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1549463" y="7995785"/>
            <a:ext cx="2547286" cy="750643"/>
            <a:chOff x="0" y="0"/>
            <a:chExt cx="719476" cy="212018"/>
          </a:xfrm>
        </p:grpSpPr>
        <p:sp>
          <p:nvSpPr>
            <p:cNvPr name="Freeform 12" id="12"/>
            <p:cNvSpPr/>
            <p:nvPr/>
          </p:nvSpPr>
          <p:spPr>
            <a:xfrm flipH="false" flipV="false" rot="0">
              <a:off x="0" y="0"/>
              <a:ext cx="719476" cy="212018"/>
            </a:xfrm>
            <a:custGeom>
              <a:avLst/>
              <a:gdLst/>
              <a:ahLst/>
              <a:cxnLst/>
              <a:rect r="r" b="b" t="t" l="l"/>
              <a:pathLst>
                <a:path h="212018" w="719476">
                  <a:moveTo>
                    <a:pt x="0" y="0"/>
                  </a:moveTo>
                  <a:lnTo>
                    <a:pt x="719476" y="0"/>
                  </a:lnTo>
                  <a:lnTo>
                    <a:pt x="719476" y="212018"/>
                  </a:lnTo>
                  <a:lnTo>
                    <a:pt x="0" y="212018"/>
                  </a:lnTo>
                  <a:close/>
                </a:path>
              </a:pathLst>
            </a:custGeom>
            <a:solidFill>
              <a:srgbClr val="CAF1DF"/>
            </a:solidFill>
            <a:ln w="9525" cap="sq">
              <a:solidFill>
                <a:srgbClr val="242424"/>
              </a:solidFill>
              <a:prstDash val="solid"/>
              <a:miter/>
            </a:ln>
          </p:spPr>
        </p:sp>
        <p:sp>
          <p:nvSpPr>
            <p:cNvPr name="TextBox 13" id="13"/>
            <p:cNvSpPr txBox="true"/>
            <p:nvPr/>
          </p:nvSpPr>
          <p:spPr>
            <a:xfrm>
              <a:off x="0" y="-57150"/>
              <a:ext cx="719476" cy="269168"/>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334514" y="8371107"/>
            <a:ext cx="18949627" cy="2326851"/>
            <a:chOff x="0" y="0"/>
            <a:chExt cx="4990848" cy="612833"/>
          </a:xfrm>
        </p:grpSpPr>
        <p:sp>
          <p:nvSpPr>
            <p:cNvPr name="Freeform 15" id="15"/>
            <p:cNvSpPr/>
            <p:nvPr/>
          </p:nvSpPr>
          <p:spPr>
            <a:xfrm flipH="false" flipV="false" rot="0">
              <a:off x="0" y="0"/>
              <a:ext cx="4990848" cy="612833"/>
            </a:xfrm>
            <a:custGeom>
              <a:avLst/>
              <a:gdLst/>
              <a:ahLst/>
              <a:cxnLst/>
              <a:rect r="r" b="b" t="t" l="l"/>
              <a:pathLst>
                <a:path h="612833" w="4990848">
                  <a:moveTo>
                    <a:pt x="13891" y="0"/>
                  </a:moveTo>
                  <a:lnTo>
                    <a:pt x="4976957" y="0"/>
                  </a:lnTo>
                  <a:cubicBezTo>
                    <a:pt x="4984629" y="0"/>
                    <a:pt x="4990848" y="6219"/>
                    <a:pt x="4990848" y="13891"/>
                  </a:cubicBezTo>
                  <a:lnTo>
                    <a:pt x="4990848" y="598942"/>
                  </a:lnTo>
                  <a:cubicBezTo>
                    <a:pt x="4990848" y="606614"/>
                    <a:pt x="4984629" y="612833"/>
                    <a:pt x="4976957" y="612833"/>
                  </a:cubicBezTo>
                  <a:lnTo>
                    <a:pt x="13891" y="612833"/>
                  </a:lnTo>
                  <a:cubicBezTo>
                    <a:pt x="6219" y="612833"/>
                    <a:pt x="0" y="606614"/>
                    <a:pt x="0" y="598942"/>
                  </a:cubicBezTo>
                  <a:lnTo>
                    <a:pt x="0" y="13891"/>
                  </a:lnTo>
                  <a:cubicBezTo>
                    <a:pt x="0" y="6219"/>
                    <a:pt x="6219" y="0"/>
                    <a:pt x="13891" y="0"/>
                  </a:cubicBezTo>
                  <a:close/>
                </a:path>
              </a:pathLst>
            </a:custGeom>
            <a:solidFill>
              <a:srgbClr val="FFCFA1"/>
            </a:solidFill>
            <a:ln w="9525" cap="rnd">
              <a:solidFill>
                <a:srgbClr val="242424"/>
              </a:solidFill>
              <a:prstDash val="solid"/>
              <a:round/>
            </a:ln>
          </p:spPr>
        </p:sp>
        <p:sp>
          <p:nvSpPr>
            <p:cNvPr name="TextBox 16" id="16"/>
            <p:cNvSpPr txBox="true"/>
            <p:nvPr/>
          </p:nvSpPr>
          <p:spPr>
            <a:xfrm>
              <a:off x="0" y="-57150"/>
              <a:ext cx="4990848" cy="669983"/>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028700" y="8971643"/>
            <a:ext cx="322627" cy="3226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9" id="19"/>
            <p:cNvSpPr txBox="true"/>
            <p:nvPr/>
          </p:nvSpPr>
          <p:spPr>
            <a:xfrm>
              <a:off x="76200" y="57150"/>
              <a:ext cx="660400" cy="679450"/>
            </a:xfrm>
            <a:prstGeom prst="rect">
              <a:avLst/>
            </a:prstGeom>
          </p:spPr>
          <p:txBody>
            <a:bodyPr anchor="ctr" rtlCol="false" tIns="50800" lIns="50800" bIns="50800" rIns="50800"/>
            <a:lstStyle/>
            <a:p>
              <a:pPr algn="ctr">
                <a:lnSpc>
                  <a:spcPts val="980"/>
                </a:lnSpc>
              </a:pPr>
            </a:p>
          </p:txBody>
        </p:sp>
      </p:grpSp>
      <p:sp>
        <p:nvSpPr>
          <p:cNvPr name="Freeform 20" id="20"/>
          <p:cNvSpPr/>
          <p:nvPr/>
        </p:nvSpPr>
        <p:spPr>
          <a:xfrm flipH="false" flipV="false" rot="0">
            <a:off x="1126281" y="9051815"/>
            <a:ext cx="127466" cy="162283"/>
          </a:xfrm>
          <a:custGeom>
            <a:avLst/>
            <a:gdLst/>
            <a:ahLst/>
            <a:cxnLst/>
            <a:rect r="r" b="b" t="t" l="l"/>
            <a:pathLst>
              <a:path h="162283" w="127466">
                <a:moveTo>
                  <a:pt x="0" y="0"/>
                </a:moveTo>
                <a:lnTo>
                  <a:pt x="127465" y="0"/>
                </a:lnTo>
                <a:lnTo>
                  <a:pt x="127465" y="162283"/>
                </a:lnTo>
                <a:lnTo>
                  <a:pt x="0" y="162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8404523" y="8971643"/>
            <a:ext cx="322627" cy="32262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980"/>
                </a:lnSpc>
              </a:pPr>
            </a:p>
          </p:txBody>
        </p:sp>
      </p:grpSp>
      <p:sp>
        <p:nvSpPr>
          <p:cNvPr name="Freeform 24" id="24"/>
          <p:cNvSpPr/>
          <p:nvPr/>
        </p:nvSpPr>
        <p:spPr>
          <a:xfrm flipH="false" flipV="false" rot="0">
            <a:off x="8486318" y="9051815"/>
            <a:ext cx="159037" cy="162283"/>
          </a:xfrm>
          <a:custGeom>
            <a:avLst/>
            <a:gdLst/>
            <a:ahLst/>
            <a:cxnLst/>
            <a:rect r="r" b="b" t="t" l="l"/>
            <a:pathLst>
              <a:path h="162283" w="159037">
                <a:moveTo>
                  <a:pt x="0" y="0"/>
                </a:moveTo>
                <a:lnTo>
                  <a:pt x="159037" y="0"/>
                </a:lnTo>
                <a:lnTo>
                  <a:pt x="159037" y="162283"/>
                </a:lnTo>
                <a:lnTo>
                  <a:pt x="0" y="162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5146157" y="8971643"/>
            <a:ext cx="322627" cy="32262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980"/>
                </a:lnSpc>
              </a:pPr>
            </a:p>
          </p:txBody>
        </p:sp>
      </p:grpSp>
      <p:sp>
        <p:nvSpPr>
          <p:cNvPr name="Freeform 28" id="28"/>
          <p:cNvSpPr/>
          <p:nvPr/>
        </p:nvSpPr>
        <p:spPr>
          <a:xfrm flipH="false" flipV="false" rot="0">
            <a:off x="5226329" y="9051815"/>
            <a:ext cx="162283" cy="162283"/>
          </a:xfrm>
          <a:custGeom>
            <a:avLst/>
            <a:gdLst/>
            <a:ahLst/>
            <a:cxnLst/>
            <a:rect r="r" b="b" t="t" l="l"/>
            <a:pathLst>
              <a:path h="162283" w="162283">
                <a:moveTo>
                  <a:pt x="0" y="0"/>
                </a:moveTo>
                <a:lnTo>
                  <a:pt x="162283" y="0"/>
                </a:lnTo>
                <a:lnTo>
                  <a:pt x="162283" y="162283"/>
                </a:lnTo>
                <a:lnTo>
                  <a:pt x="0" y="162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1115398" y="5143500"/>
            <a:ext cx="565318" cy="56531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2" id="32"/>
          <p:cNvSpPr/>
          <p:nvPr/>
        </p:nvSpPr>
        <p:spPr>
          <a:xfrm flipH="false" flipV="false" rot="0">
            <a:off x="1272838" y="5292170"/>
            <a:ext cx="250438" cy="267978"/>
          </a:xfrm>
          <a:custGeom>
            <a:avLst/>
            <a:gdLst/>
            <a:ahLst/>
            <a:cxnLst/>
            <a:rect r="r" b="b" t="t" l="l"/>
            <a:pathLst>
              <a:path h="267978" w="250438">
                <a:moveTo>
                  <a:pt x="0" y="0"/>
                </a:moveTo>
                <a:lnTo>
                  <a:pt x="250438" y="0"/>
                </a:lnTo>
                <a:lnTo>
                  <a:pt x="250438" y="267978"/>
                </a:lnTo>
                <a:lnTo>
                  <a:pt x="0" y="267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3" id="33"/>
          <p:cNvGrpSpPr/>
          <p:nvPr/>
        </p:nvGrpSpPr>
        <p:grpSpPr>
          <a:xfrm rot="0">
            <a:off x="1837345" y="5143500"/>
            <a:ext cx="4958245" cy="565318"/>
            <a:chOff x="0" y="0"/>
            <a:chExt cx="1305875" cy="148890"/>
          </a:xfrm>
        </p:grpSpPr>
        <p:sp>
          <p:nvSpPr>
            <p:cNvPr name="Freeform 34" id="34"/>
            <p:cNvSpPr/>
            <p:nvPr/>
          </p:nvSpPr>
          <p:spPr>
            <a:xfrm flipH="false" flipV="false" rot="0">
              <a:off x="0" y="0"/>
              <a:ext cx="1305875" cy="148890"/>
            </a:xfrm>
            <a:custGeom>
              <a:avLst/>
              <a:gdLst/>
              <a:ahLst/>
              <a:cxnLst/>
              <a:rect r="r" b="b" t="t" l="l"/>
              <a:pathLst>
                <a:path h="148890" w="1305875">
                  <a:moveTo>
                    <a:pt x="74445" y="0"/>
                  </a:moveTo>
                  <a:lnTo>
                    <a:pt x="1231430" y="0"/>
                  </a:lnTo>
                  <a:cubicBezTo>
                    <a:pt x="1251174" y="0"/>
                    <a:pt x="1270110" y="7843"/>
                    <a:pt x="1284071" y="21804"/>
                  </a:cubicBezTo>
                  <a:cubicBezTo>
                    <a:pt x="1298032" y="35766"/>
                    <a:pt x="1305875" y="54701"/>
                    <a:pt x="1305875" y="74445"/>
                  </a:cubicBezTo>
                  <a:lnTo>
                    <a:pt x="1305875" y="74445"/>
                  </a:lnTo>
                  <a:cubicBezTo>
                    <a:pt x="1305875" y="115560"/>
                    <a:pt x="1272545" y="148890"/>
                    <a:pt x="1231430" y="148890"/>
                  </a:cubicBezTo>
                  <a:lnTo>
                    <a:pt x="74445" y="148890"/>
                  </a:lnTo>
                  <a:cubicBezTo>
                    <a:pt x="54701" y="148890"/>
                    <a:pt x="35766" y="141047"/>
                    <a:pt x="21804" y="127086"/>
                  </a:cubicBezTo>
                  <a:cubicBezTo>
                    <a:pt x="7843" y="113125"/>
                    <a:pt x="0" y="94189"/>
                    <a:pt x="0" y="74445"/>
                  </a:cubicBezTo>
                  <a:lnTo>
                    <a:pt x="0" y="74445"/>
                  </a:lnTo>
                  <a:cubicBezTo>
                    <a:pt x="0" y="54701"/>
                    <a:pt x="7843" y="35766"/>
                    <a:pt x="21804" y="21804"/>
                  </a:cubicBezTo>
                  <a:cubicBezTo>
                    <a:pt x="35766" y="7843"/>
                    <a:pt x="54701" y="0"/>
                    <a:pt x="74445" y="0"/>
                  </a:cubicBezTo>
                  <a:close/>
                </a:path>
              </a:pathLst>
            </a:custGeom>
            <a:solidFill>
              <a:srgbClr val="CAF1DF"/>
            </a:solidFill>
            <a:ln w="9525" cap="rnd">
              <a:solidFill>
                <a:srgbClr val="242424"/>
              </a:solidFill>
              <a:prstDash val="solid"/>
              <a:round/>
            </a:ln>
          </p:spPr>
        </p:sp>
        <p:sp>
          <p:nvSpPr>
            <p:cNvPr name="TextBox 35" id="35"/>
            <p:cNvSpPr txBox="true"/>
            <p:nvPr/>
          </p:nvSpPr>
          <p:spPr>
            <a:xfrm>
              <a:off x="0" y="-57150"/>
              <a:ext cx="1305875" cy="206040"/>
            </a:xfrm>
            <a:prstGeom prst="rect">
              <a:avLst/>
            </a:prstGeom>
          </p:spPr>
          <p:txBody>
            <a:bodyPr anchor="ctr" rtlCol="false" tIns="50800" lIns="50800" bIns="50800" rIns="50800"/>
            <a:lstStyle/>
            <a:p>
              <a:pPr algn="ctr">
                <a:lnSpc>
                  <a:spcPts val="2355"/>
                </a:lnSpc>
              </a:pPr>
            </a:p>
          </p:txBody>
        </p:sp>
      </p:grpSp>
      <p:sp>
        <p:nvSpPr>
          <p:cNvPr name="Freeform 36" id="36"/>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10"/>
            <a:stretch>
              <a:fillRect l="0" t="0" r="0" b="0"/>
            </a:stretch>
          </a:blipFill>
        </p:spPr>
      </p:sp>
      <p:sp>
        <p:nvSpPr>
          <p:cNvPr name="Freeform 37" id="37"/>
          <p:cNvSpPr/>
          <p:nvPr/>
        </p:nvSpPr>
        <p:spPr>
          <a:xfrm flipH="false" flipV="false" rot="0">
            <a:off x="9724964" y="2230798"/>
            <a:ext cx="8743570" cy="5825403"/>
          </a:xfrm>
          <a:custGeom>
            <a:avLst/>
            <a:gdLst/>
            <a:ahLst/>
            <a:cxnLst/>
            <a:rect r="r" b="b" t="t" l="l"/>
            <a:pathLst>
              <a:path h="5825403" w="8743570">
                <a:moveTo>
                  <a:pt x="0" y="0"/>
                </a:moveTo>
                <a:lnTo>
                  <a:pt x="8743569" y="0"/>
                </a:lnTo>
                <a:lnTo>
                  <a:pt x="8743569" y="5825404"/>
                </a:lnTo>
                <a:lnTo>
                  <a:pt x="0" y="5825404"/>
                </a:lnTo>
                <a:lnTo>
                  <a:pt x="0" y="0"/>
                </a:lnTo>
                <a:close/>
              </a:path>
            </a:pathLst>
          </a:custGeom>
          <a:blipFill>
            <a:blip r:embed="rId11"/>
            <a:stretch>
              <a:fillRect l="0" t="0" r="0" b="0"/>
            </a:stretch>
          </a:blipFill>
        </p:spPr>
      </p:sp>
      <p:sp>
        <p:nvSpPr>
          <p:cNvPr name="TextBox 38" id="38"/>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9" id="39"/>
          <p:cNvSpPr txBox="true"/>
          <p:nvPr/>
        </p:nvSpPr>
        <p:spPr>
          <a:xfrm rot="0">
            <a:off x="1028700" y="2562607"/>
            <a:ext cx="7375823" cy="1336480"/>
          </a:xfrm>
          <a:prstGeom prst="rect">
            <a:avLst/>
          </a:prstGeom>
        </p:spPr>
        <p:txBody>
          <a:bodyPr anchor="t" rtlCol="false" tIns="0" lIns="0" bIns="0" rIns="0">
            <a:spAutoFit/>
          </a:bodyPr>
          <a:lstStyle/>
          <a:p>
            <a:pPr algn="l">
              <a:lnSpc>
                <a:spcPts val="9998"/>
              </a:lnSpc>
            </a:pPr>
            <a:r>
              <a:rPr lang="en-US" sz="8332" b="true">
                <a:solidFill>
                  <a:srgbClr val="242424"/>
                </a:solidFill>
                <a:latin typeface="Poppins Bold"/>
                <a:ea typeface="Poppins Bold"/>
                <a:cs typeface="Poppins Bold"/>
                <a:sym typeface="Poppins Bold"/>
              </a:rPr>
              <a:t>Thank You</a:t>
            </a:r>
          </a:p>
        </p:txBody>
      </p:sp>
      <p:sp>
        <p:nvSpPr>
          <p:cNvPr name="TextBox 40" id="40"/>
          <p:cNvSpPr txBox="true"/>
          <p:nvPr/>
        </p:nvSpPr>
        <p:spPr>
          <a:xfrm rot="0">
            <a:off x="1028700" y="6127918"/>
            <a:ext cx="6919951" cy="12630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We are thanking everyone for providing this huge oppurtunity in access of resources and guidance.</a:t>
            </a:r>
          </a:p>
        </p:txBody>
      </p:sp>
      <p:sp>
        <p:nvSpPr>
          <p:cNvPr name="TextBox 41" id="41"/>
          <p:cNvSpPr txBox="true"/>
          <p:nvPr/>
        </p:nvSpPr>
        <p:spPr>
          <a:xfrm rot="0">
            <a:off x="1485176" y="8979287"/>
            <a:ext cx="3441905" cy="259715"/>
          </a:xfrm>
          <a:prstGeom prst="rect">
            <a:avLst/>
          </a:prstGeom>
        </p:spPr>
        <p:txBody>
          <a:bodyPr anchor="t" rtlCol="false" tIns="0" lIns="0" bIns="0" rIns="0">
            <a:spAutoFit/>
          </a:bodyPr>
          <a:lstStyle/>
          <a:p>
            <a:pPr algn="l">
              <a:lnSpc>
                <a:spcPts val="1959"/>
              </a:lnSpc>
              <a:spcBef>
                <a:spcPct val="0"/>
              </a:spcBef>
            </a:pPr>
            <a:r>
              <a:rPr lang="en-US" sz="1399">
                <a:solidFill>
                  <a:srgbClr val="242424"/>
                </a:solidFill>
                <a:latin typeface="Poppins Light"/>
                <a:ea typeface="Poppins Light"/>
                <a:cs typeface="Poppins Light"/>
                <a:sym typeface="Poppins Light"/>
              </a:rPr>
              <a:t>-</a:t>
            </a:r>
          </a:p>
        </p:txBody>
      </p:sp>
      <p:sp>
        <p:nvSpPr>
          <p:cNvPr name="TextBox 42" id="42"/>
          <p:cNvSpPr txBox="true"/>
          <p:nvPr/>
        </p:nvSpPr>
        <p:spPr>
          <a:xfrm rot="0">
            <a:off x="8860999" y="8979287"/>
            <a:ext cx="2093759" cy="259715"/>
          </a:xfrm>
          <a:prstGeom prst="rect">
            <a:avLst/>
          </a:prstGeom>
        </p:spPr>
        <p:txBody>
          <a:bodyPr anchor="t" rtlCol="false" tIns="0" lIns="0" bIns="0" rIns="0">
            <a:spAutoFit/>
          </a:bodyPr>
          <a:lstStyle/>
          <a:p>
            <a:pPr algn="l">
              <a:lnSpc>
                <a:spcPts val="1959"/>
              </a:lnSpc>
              <a:spcBef>
                <a:spcPct val="0"/>
              </a:spcBef>
            </a:pPr>
            <a:r>
              <a:rPr lang="en-US" sz="1399">
                <a:solidFill>
                  <a:srgbClr val="242424"/>
                </a:solidFill>
                <a:latin typeface="Poppins Light"/>
                <a:ea typeface="Poppins Light"/>
                <a:cs typeface="Poppins Light"/>
                <a:sym typeface="Poppins Light"/>
              </a:rPr>
              <a:t>-</a:t>
            </a:r>
          </a:p>
        </p:txBody>
      </p:sp>
      <p:sp>
        <p:nvSpPr>
          <p:cNvPr name="TextBox 43" id="43"/>
          <p:cNvSpPr txBox="true"/>
          <p:nvPr/>
        </p:nvSpPr>
        <p:spPr>
          <a:xfrm rot="0">
            <a:off x="5602633" y="8979287"/>
            <a:ext cx="2582815" cy="259715"/>
          </a:xfrm>
          <a:prstGeom prst="rect">
            <a:avLst/>
          </a:prstGeom>
        </p:spPr>
        <p:txBody>
          <a:bodyPr anchor="t" rtlCol="false" tIns="0" lIns="0" bIns="0" rIns="0">
            <a:spAutoFit/>
          </a:bodyPr>
          <a:lstStyle/>
          <a:p>
            <a:pPr algn="l">
              <a:lnSpc>
                <a:spcPts val="1959"/>
              </a:lnSpc>
              <a:spcBef>
                <a:spcPct val="0"/>
              </a:spcBef>
            </a:pPr>
            <a:r>
              <a:rPr lang="en-US" sz="1399">
                <a:solidFill>
                  <a:srgbClr val="242424"/>
                </a:solidFill>
                <a:latin typeface="Poppins Light"/>
                <a:ea typeface="Poppins Light"/>
                <a:cs typeface="Poppins Light"/>
                <a:sym typeface="Poppins Light"/>
              </a:rPr>
              <a:t>-</a:t>
            </a:r>
          </a:p>
        </p:txBody>
      </p:sp>
      <p:sp>
        <p:nvSpPr>
          <p:cNvPr name="TextBox 44" id="44"/>
          <p:cNvSpPr txBox="true"/>
          <p:nvPr/>
        </p:nvSpPr>
        <p:spPr>
          <a:xfrm rot="0">
            <a:off x="2057877" y="5274982"/>
            <a:ext cx="4517180" cy="264255"/>
          </a:xfrm>
          <a:prstGeom prst="rect">
            <a:avLst/>
          </a:prstGeom>
        </p:spPr>
        <p:txBody>
          <a:bodyPr anchor="t" rtlCol="false" tIns="0" lIns="0" bIns="0" rIns="0">
            <a:spAutoFit/>
          </a:bodyPr>
          <a:lstStyle/>
          <a:p>
            <a:pPr algn="ctr">
              <a:lnSpc>
                <a:spcPts val="2150"/>
              </a:lnSpc>
              <a:spcBef>
                <a:spcPct val="0"/>
              </a:spcBef>
            </a:pPr>
            <a:r>
              <a:rPr lang="en-US" b="true" sz="1535">
                <a:solidFill>
                  <a:srgbClr val="242424"/>
                </a:solidFill>
                <a:latin typeface="Poppins Semi-Bold"/>
                <a:ea typeface="Poppins Semi-Bold"/>
                <a:cs typeface="Poppins Semi-Bold"/>
                <a:sym typeface="Poppins Semi-Bold"/>
              </a:rPr>
              <a:t>Simply Put, We Are Available to Assist You</a:t>
            </a:r>
          </a:p>
        </p:txBody>
      </p:sp>
      <p:sp>
        <p:nvSpPr>
          <p:cNvPr name="TextBox 45" id="45"/>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1028700" y="641958"/>
            <a:ext cx="295204" cy="29520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11" id="11"/>
          <p:cNvSpPr/>
          <p:nvPr/>
        </p:nvSpPr>
        <p:spPr>
          <a:xfrm flipH="false" flipV="false" rot="0">
            <a:off x="1099763" y="713021"/>
            <a:ext cx="153078" cy="153078"/>
          </a:xfrm>
          <a:custGeom>
            <a:avLst/>
            <a:gdLst/>
            <a:ahLst/>
            <a:cxnLst/>
            <a:rect r="r" b="b" t="t" l="l"/>
            <a:pathLst>
              <a:path h="153078" w="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143774" y="2162564"/>
            <a:ext cx="3930201" cy="5418441"/>
            <a:chOff x="0" y="0"/>
            <a:chExt cx="984023" cy="1356641"/>
          </a:xfrm>
        </p:grpSpPr>
        <p:sp>
          <p:nvSpPr>
            <p:cNvPr name="Freeform 13" id="13"/>
            <p:cNvSpPr/>
            <p:nvPr/>
          </p:nvSpPr>
          <p:spPr>
            <a:xfrm flipH="false" flipV="false" rot="0">
              <a:off x="0" y="0"/>
              <a:ext cx="984023" cy="1356641"/>
            </a:xfrm>
            <a:custGeom>
              <a:avLst/>
              <a:gdLst/>
              <a:ahLst/>
              <a:cxnLst/>
              <a:rect r="r" b="b" t="t" l="l"/>
              <a:pathLst>
                <a:path h="1356641" w="984023">
                  <a:moveTo>
                    <a:pt x="120161" y="0"/>
                  </a:moveTo>
                  <a:lnTo>
                    <a:pt x="863862" y="0"/>
                  </a:lnTo>
                  <a:cubicBezTo>
                    <a:pt x="930225" y="0"/>
                    <a:pt x="984023" y="53798"/>
                    <a:pt x="984023" y="120161"/>
                  </a:cubicBezTo>
                  <a:lnTo>
                    <a:pt x="984023" y="1236480"/>
                  </a:lnTo>
                  <a:cubicBezTo>
                    <a:pt x="984023" y="1302843"/>
                    <a:pt x="930225" y="1356641"/>
                    <a:pt x="863862" y="1356641"/>
                  </a:cubicBezTo>
                  <a:lnTo>
                    <a:pt x="120161" y="1356641"/>
                  </a:lnTo>
                  <a:cubicBezTo>
                    <a:pt x="53798" y="1356641"/>
                    <a:pt x="0" y="1302843"/>
                    <a:pt x="0" y="1236480"/>
                  </a:cubicBezTo>
                  <a:lnTo>
                    <a:pt x="0" y="120161"/>
                  </a:lnTo>
                  <a:cubicBezTo>
                    <a:pt x="0" y="53798"/>
                    <a:pt x="53798" y="0"/>
                    <a:pt x="120161" y="0"/>
                  </a:cubicBezTo>
                  <a:close/>
                </a:path>
              </a:pathLst>
            </a:custGeom>
            <a:solidFill>
              <a:srgbClr val="D9D9FF"/>
            </a:solidFill>
            <a:ln w="9525" cap="rnd">
              <a:solidFill>
                <a:srgbClr val="242424"/>
              </a:solidFill>
              <a:prstDash val="solid"/>
              <a:round/>
            </a:ln>
          </p:spPr>
        </p:sp>
        <p:sp>
          <p:nvSpPr>
            <p:cNvPr name="TextBox 14" id="14"/>
            <p:cNvSpPr txBox="true"/>
            <p:nvPr/>
          </p:nvSpPr>
          <p:spPr>
            <a:xfrm>
              <a:off x="0" y="-57150"/>
              <a:ext cx="984023" cy="1413791"/>
            </a:xfrm>
            <a:prstGeom prst="rect">
              <a:avLst/>
            </a:prstGeom>
          </p:spPr>
          <p:txBody>
            <a:bodyPr anchor="ctr" rtlCol="false" tIns="50800" lIns="50800" bIns="50800" rIns="50800"/>
            <a:lstStyle/>
            <a:p>
              <a:pPr algn="ctr">
                <a:lnSpc>
                  <a:spcPts val="2355"/>
                </a:lnSpc>
              </a:pPr>
            </a:p>
          </p:txBody>
        </p:sp>
      </p:grpSp>
      <p:grpSp>
        <p:nvGrpSpPr>
          <p:cNvPr name="Group 15" id="15"/>
          <p:cNvGrpSpPr/>
          <p:nvPr/>
        </p:nvGrpSpPr>
        <p:grpSpPr>
          <a:xfrm rot="0">
            <a:off x="7363882" y="6243850"/>
            <a:ext cx="710093" cy="1337155"/>
            <a:chOff x="0" y="0"/>
            <a:chExt cx="187020" cy="352172"/>
          </a:xfrm>
        </p:grpSpPr>
        <p:sp>
          <p:nvSpPr>
            <p:cNvPr name="Freeform 16" id="16"/>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7" id="17"/>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8" id="18"/>
          <p:cNvGrpSpPr/>
          <p:nvPr/>
        </p:nvGrpSpPr>
        <p:grpSpPr>
          <a:xfrm rot="0">
            <a:off x="2691118" y="2162564"/>
            <a:ext cx="2295477" cy="1310344"/>
            <a:chOff x="0" y="0"/>
            <a:chExt cx="604570" cy="345111"/>
          </a:xfrm>
        </p:grpSpPr>
        <p:sp>
          <p:nvSpPr>
            <p:cNvPr name="Freeform 19" id="19"/>
            <p:cNvSpPr/>
            <p:nvPr/>
          </p:nvSpPr>
          <p:spPr>
            <a:xfrm flipH="false" flipV="false" rot="0">
              <a:off x="0" y="0"/>
              <a:ext cx="604570" cy="345111"/>
            </a:xfrm>
            <a:custGeom>
              <a:avLst/>
              <a:gdLst/>
              <a:ahLst/>
              <a:cxnLst/>
              <a:rect r="r" b="b" t="t" l="l"/>
              <a:pathLst>
                <a:path h="345111" w="604570">
                  <a:moveTo>
                    <a:pt x="0" y="0"/>
                  </a:moveTo>
                  <a:lnTo>
                    <a:pt x="604570" y="0"/>
                  </a:lnTo>
                  <a:lnTo>
                    <a:pt x="604570" y="345111"/>
                  </a:lnTo>
                  <a:lnTo>
                    <a:pt x="0" y="345111"/>
                  </a:lnTo>
                  <a:close/>
                </a:path>
              </a:pathLst>
            </a:custGeom>
            <a:solidFill>
              <a:srgbClr val="FFCFA1"/>
            </a:solidFill>
            <a:ln w="9525" cap="sq">
              <a:solidFill>
                <a:srgbClr val="242424"/>
              </a:solidFill>
              <a:prstDash val="solid"/>
              <a:miter/>
            </a:ln>
          </p:spPr>
        </p:sp>
        <p:sp>
          <p:nvSpPr>
            <p:cNvPr name="TextBox 20" id="20"/>
            <p:cNvSpPr txBox="true"/>
            <p:nvPr/>
          </p:nvSpPr>
          <p:spPr>
            <a:xfrm>
              <a:off x="0" y="-57150"/>
              <a:ext cx="604570" cy="402261"/>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334514" y="9114889"/>
            <a:ext cx="17593814" cy="1583069"/>
            <a:chOff x="0" y="0"/>
            <a:chExt cx="4633762" cy="416940"/>
          </a:xfrm>
        </p:grpSpPr>
        <p:sp>
          <p:nvSpPr>
            <p:cNvPr name="Freeform 22" id="22"/>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3" id="23"/>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6900377" y="2817736"/>
            <a:ext cx="358923" cy="35892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0">
            <a:off x="16472447" y="2817736"/>
            <a:ext cx="358923" cy="35892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16043167" y="2817736"/>
            <a:ext cx="358923" cy="3589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Freeform 34" id="34"/>
          <p:cNvSpPr/>
          <p:nvPr/>
        </p:nvSpPr>
        <p:spPr>
          <a:xfrm flipH="false" flipV="false" rot="0">
            <a:off x="268182" y="2470495"/>
            <a:ext cx="7450747" cy="5564718"/>
          </a:xfrm>
          <a:custGeom>
            <a:avLst/>
            <a:gdLst/>
            <a:ahLst/>
            <a:cxnLst/>
            <a:rect r="r" b="b" t="t" l="l"/>
            <a:pathLst>
              <a:path h="5564718" w="7450747">
                <a:moveTo>
                  <a:pt x="0" y="0"/>
                </a:moveTo>
                <a:lnTo>
                  <a:pt x="7450747" y="0"/>
                </a:lnTo>
                <a:lnTo>
                  <a:pt x="7450747" y="5564718"/>
                </a:lnTo>
                <a:lnTo>
                  <a:pt x="0" y="5564718"/>
                </a:lnTo>
                <a:lnTo>
                  <a:pt x="0" y="0"/>
                </a:lnTo>
                <a:close/>
              </a:path>
            </a:pathLst>
          </a:custGeom>
          <a:blipFill>
            <a:blip r:embed="rId5"/>
            <a:stretch>
              <a:fillRect l="0" t="0" r="0" b="0"/>
            </a:stretch>
          </a:blipFill>
        </p:spPr>
      </p:sp>
      <p:sp>
        <p:nvSpPr>
          <p:cNvPr name="TextBox 35" id="35" descr="Kisan Ka Anhgadi"/>
          <p:cNvSpPr txBox="true"/>
          <p:nvPr/>
        </p:nvSpPr>
        <p:spPr>
          <a:xfrm rot="0">
            <a:off x="9423176" y="4805110"/>
            <a:ext cx="7228733" cy="16821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To be filled Application, a revolutionary application intended to</a:t>
            </a:r>
          </a:p>
          <a:p>
            <a:pPr algn="l">
              <a:lnSpc>
                <a:spcPts val="3359"/>
              </a:lnSpc>
            </a:pPr>
            <a:r>
              <a:rPr lang="en-US" sz="2399">
                <a:solidFill>
                  <a:srgbClr val="242424"/>
                </a:solidFill>
                <a:latin typeface="Poppins"/>
                <a:ea typeface="Poppins"/>
                <a:cs typeface="Poppins"/>
                <a:sym typeface="Poppins"/>
              </a:rPr>
              <a:t>revolutionize the market, will be unveiled during</a:t>
            </a:r>
          </a:p>
          <a:p>
            <a:pPr algn="l">
              <a:lnSpc>
                <a:spcPts val="3359"/>
              </a:lnSpc>
            </a:pPr>
            <a:r>
              <a:rPr lang="en-US" sz="2399">
                <a:solidFill>
                  <a:srgbClr val="242424"/>
                </a:solidFill>
                <a:latin typeface="Poppins"/>
                <a:ea typeface="Poppins"/>
                <a:cs typeface="Poppins"/>
                <a:sym typeface="Poppins"/>
              </a:rPr>
              <a:t>today's presentation.</a:t>
            </a:r>
          </a:p>
        </p:txBody>
      </p:sp>
      <p:sp>
        <p:nvSpPr>
          <p:cNvPr name="TextBox 36" id="36"/>
          <p:cNvSpPr txBox="true"/>
          <p:nvPr/>
        </p:nvSpPr>
        <p:spPr>
          <a:xfrm rot="0">
            <a:off x="9423176" y="6734875"/>
            <a:ext cx="7313917" cy="21012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Consider a future in which innovation, productivity, and efficiency</a:t>
            </a:r>
          </a:p>
          <a:p>
            <a:pPr algn="l">
              <a:lnSpc>
                <a:spcPts val="3359"/>
              </a:lnSpc>
            </a:pPr>
            <a:r>
              <a:rPr lang="en-US" sz="2399">
                <a:solidFill>
                  <a:srgbClr val="242424"/>
                </a:solidFill>
                <a:latin typeface="Poppins"/>
                <a:ea typeface="Poppins"/>
                <a:cs typeface="Poppins"/>
                <a:sym typeface="Poppins"/>
              </a:rPr>
              <a:t>converge in order to reshape the dreams of farmers as we</a:t>
            </a:r>
          </a:p>
          <a:p>
            <a:pPr algn="l">
              <a:lnSpc>
                <a:spcPts val="3359"/>
              </a:lnSpc>
            </a:pPr>
            <a:r>
              <a:rPr lang="en-US" sz="2399">
                <a:solidFill>
                  <a:srgbClr val="242424"/>
                </a:solidFill>
                <a:latin typeface="Poppins"/>
                <a:ea typeface="Poppins"/>
                <a:cs typeface="Poppins"/>
                <a:sym typeface="Poppins"/>
              </a:rPr>
              <a:t>commence this endeavor.</a:t>
            </a:r>
          </a:p>
        </p:txBody>
      </p:sp>
      <p:sp>
        <p:nvSpPr>
          <p:cNvPr name="TextBox 37" id="37"/>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8" id="38"/>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Confidential</a:t>
            </a:r>
          </a:p>
        </p:txBody>
      </p:sp>
      <p:sp>
        <p:nvSpPr>
          <p:cNvPr name="TextBox 39" id="39"/>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01</a:t>
            </a:r>
          </a:p>
        </p:txBody>
      </p:sp>
      <p:sp>
        <p:nvSpPr>
          <p:cNvPr name="TextBox 40" id="40"/>
          <p:cNvSpPr txBox="true"/>
          <p:nvPr/>
        </p:nvSpPr>
        <p:spPr>
          <a:xfrm rot="0">
            <a:off x="9423176" y="2909019"/>
            <a:ext cx="5602804" cy="1647825"/>
          </a:xfrm>
          <a:prstGeom prst="rect">
            <a:avLst/>
          </a:prstGeom>
        </p:spPr>
        <p:txBody>
          <a:bodyPr anchor="t" rtlCol="false" tIns="0" lIns="0" bIns="0" rIns="0">
            <a:spAutoFit/>
          </a:bodyPr>
          <a:lstStyle/>
          <a:p>
            <a:pPr algn="l">
              <a:lnSpc>
                <a:spcPts val="6365"/>
              </a:lnSpc>
            </a:pPr>
            <a:r>
              <a:rPr lang="en-US" sz="5304" b="true">
                <a:solidFill>
                  <a:srgbClr val="242424"/>
                </a:solidFill>
                <a:latin typeface="Poppins Bold"/>
                <a:ea typeface="Poppins Bold"/>
                <a:cs typeface="Poppins Bold"/>
                <a:sym typeface="Poppins Bold"/>
              </a:rPr>
              <a:t>A Foresight</a:t>
            </a:r>
          </a:p>
          <a:p>
            <a:pPr algn="l">
              <a:lnSpc>
                <a:spcPts val="6365"/>
              </a:lnSpc>
            </a:pPr>
            <a:r>
              <a:rPr lang="en-US" sz="5304" b="true">
                <a:solidFill>
                  <a:srgbClr val="242424"/>
                </a:solidFill>
                <a:latin typeface="Poppins Bold"/>
                <a:ea typeface="Poppins Bold"/>
                <a:cs typeface="Poppins Bold"/>
                <a:sym typeface="Poppins Bold"/>
              </a:rPr>
              <a:t>to the Future</a:t>
            </a:r>
          </a:p>
        </p:txBody>
      </p:sp>
      <p:sp>
        <p:nvSpPr>
          <p:cNvPr name="TextBox 41" id="41"/>
          <p:cNvSpPr txBox="true"/>
          <p:nvPr/>
        </p:nvSpPr>
        <p:spPr>
          <a:xfrm rot="0">
            <a:off x="1418686" y="58764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8" id="8"/>
          <p:cNvSpPr txBox="true"/>
          <p:nvPr/>
        </p:nvSpPr>
        <p:spPr>
          <a:xfrm rot="0">
            <a:off x="1151020" y="3204390"/>
            <a:ext cx="6451776" cy="1114425"/>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Introduction</a:t>
            </a:r>
          </a:p>
        </p:txBody>
      </p:sp>
      <p:grpSp>
        <p:nvGrpSpPr>
          <p:cNvPr name="Group 9" id="9"/>
          <p:cNvGrpSpPr/>
          <p:nvPr/>
        </p:nvGrpSpPr>
        <p:grpSpPr>
          <a:xfrm rot="0">
            <a:off x="9420907" y="2441535"/>
            <a:ext cx="7051276" cy="4685851"/>
            <a:chOff x="0" y="0"/>
            <a:chExt cx="2420645" cy="1608614"/>
          </a:xfrm>
        </p:grpSpPr>
        <p:sp>
          <p:nvSpPr>
            <p:cNvPr name="Freeform 10" id="10"/>
            <p:cNvSpPr/>
            <p:nvPr/>
          </p:nvSpPr>
          <p:spPr>
            <a:xfrm flipH="false" flipV="false" rot="0">
              <a:off x="0" y="0"/>
              <a:ext cx="2420645" cy="1608614"/>
            </a:xfrm>
            <a:custGeom>
              <a:avLst/>
              <a:gdLst/>
              <a:ahLst/>
              <a:cxnLst/>
              <a:rect r="r" b="b" t="t" l="l"/>
              <a:pathLst>
                <a:path h="1608614" w="2420645">
                  <a:moveTo>
                    <a:pt x="66975" y="0"/>
                  </a:moveTo>
                  <a:lnTo>
                    <a:pt x="2353670" y="0"/>
                  </a:lnTo>
                  <a:cubicBezTo>
                    <a:pt x="2371433" y="0"/>
                    <a:pt x="2388469" y="7056"/>
                    <a:pt x="2401029" y="19616"/>
                  </a:cubicBezTo>
                  <a:cubicBezTo>
                    <a:pt x="2413589" y="32177"/>
                    <a:pt x="2420645" y="49212"/>
                    <a:pt x="2420645" y="66975"/>
                  </a:cubicBezTo>
                  <a:lnTo>
                    <a:pt x="2420645" y="1541640"/>
                  </a:lnTo>
                  <a:cubicBezTo>
                    <a:pt x="2420645" y="1578629"/>
                    <a:pt x="2390660" y="1608614"/>
                    <a:pt x="2353670" y="1608614"/>
                  </a:cubicBezTo>
                  <a:lnTo>
                    <a:pt x="66975" y="1608614"/>
                  </a:lnTo>
                  <a:cubicBezTo>
                    <a:pt x="29986" y="1608614"/>
                    <a:pt x="0" y="1578629"/>
                    <a:pt x="0" y="1541640"/>
                  </a:cubicBezTo>
                  <a:lnTo>
                    <a:pt x="0" y="66975"/>
                  </a:lnTo>
                  <a:cubicBezTo>
                    <a:pt x="0" y="29986"/>
                    <a:pt x="29986" y="0"/>
                    <a:pt x="66975" y="0"/>
                  </a:cubicBezTo>
                  <a:close/>
                </a:path>
              </a:pathLst>
            </a:custGeom>
            <a:solidFill>
              <a:srgbClr val="D9D9FF"/>
            </a:solidFill>
            <a:ln w="9525" cap="rnd">
              <a:solidFill>
                <a:srgbClr val="242424"/>
              </a:solidFill>
              <a:prstDash val="solid"/>
              <a:round/>
            </a:ln>
          </p:spPr>
        </p:sp>
        <p:sp>
          <p:nvSpPr>
            <p:cNvPr name="TextBox 11" id="11"/>
            <p:cNvSpPr txBox="true"/>
            <p:nvPr/>
          </p:nvSpPr>
          <p:spPr>
            <a:xfrm>
              <a:off x="0" y="-57150"/>
              <a:ext cx="2420645" cy="1665764"/>
            </a:xfrm>
            <a:prstGeom prst="rect">
              <a:avLst/>
            </a:prstGeom>
          </p:spPr>
          <p:txBody>
            <a:bodyPr anchor="ctr" rtlCol="false" tIns="50800" lIns="50800" bIns="50800" rIns="50800"/>
            <a:lstStyle/>
            <a:p>
              <a:pPr algn="ctr">
                <a:lnSpc>
                  <a:spcPts val="2355"/>
                </a:lnSpc>
              </a:pPr>
            </a:p>
          </p:txBody>
        </p:sp>
      </p:grpSp>
      <p:grpSp>
        <p:nvGrpSpPr>
          <p:cNvPr name="Group 12" id="12"/>
          <p:cNvGrpSpPr/>
          <p:nvPr/>
        </p:nvGrpSpPr>
        <p:grpSpPr>
          <a:xfrm rot="0">
            <a:off x="9420907" y="6152152"/>
            <a:ext cx="517896" cy="975234"/>
            <a:chOff x="0" y="0"/>
            <a:chExt cx="187020" cy="352172"/>
          </a:xfrm>
        </p:grpSpPr>
        <p:sp>
          <p:nvSpPr>
            <p:cNvPr name="Freeform 13" id="13"/>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4" id="14"/>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5" id="15"/>
          <p:cNvGrpSpPr/>
          <p:nvPr/>
        </p:nvGrpSpPr>
        <p:grpSpPr>
          <a:xfrm rot="0">
            <a:off x="14798011" y="2441535"/>
            <a:ext cx="1674172" cy="955680"/>
            <a:chOff x="0" y="0"/>
            <a:chExt cx="604570" cy="345111"/>
          </a:xfrm>
        </p:grpSpPr>
        <p:sp>
          <p:nvSpPr>
            <p:cNvPr name="Freeform 16" id="16"/>
            <p:cNvSpPr/>
            <p:nvPr/>
          </p:nvSpPr>
          <p:spPr>
            <a:xfrm flipH="false" flipV="false" rot="0">
              <a:off x="0" y="0"/>
              <a:ext cx="604570" cy="345111"/>
            </a:xfrm>
            <a:custGeom>
              <a:avLst/>
              <a:gdLst/>
              <a:ahLst/>
              <a:cxnLst/>
              <a:rect r="r" b="b" t="t" l="l"/>
              <a:pathLst>
                <a:path h="345111" w="604570">
                  <a:moveTo>
                    <a:pt x="0" y="0"/>
                  </a:moveTo>
                  <a:lnTo>
                    <a:pt x="604570" y="0"/>
                  </a:lnTo>
                  <a:lnTo>
                    <a:pt x="604570" y="345111"/>
                  </a:lnTo>
                  <a:lnTo>
                    <a:pt x="0" y="345111"/>
                  </a:lnTo>
                  <a:close/>
                </a:path>
              </a:pathLst>
            </a:custGeom>
            <a:solidFill>
              <a:srgbClr val="FFCFA1"/>
            </a:solidFill>
            <a:ln w="9525" cap="sq">
              <a:solidFill>
                <a:srgbClr val="242424"/>
              </a:solidFill>
              <a:prstDash val="solid"/>
              <a:miter/>
            </a:ln>
          </p:spPr>
        </p:sp>
        <p:sp>
          <p:nvSpPr>
            <p:cNvPr name="TextBox 17" id="17"/>
            <p:cNvSpPr txBox="true"/>
            <p:nvPr/>
          </p:nvSpPr>
          <p:spPr>
            <a:xfrm>
              <a:off x="0" y="-57150"/>
              <a:ext cx="604570" cy="402261"/>
            </a:xfrm>
            <a:prstGeom prst="rect">
              <a:avLst/>
            </a:prstGeom>
          </p:spPr>
          <p:txBody>
            <a:bodyPr anchor="ctr" rtlCol="false" tIns="50800" lIns="50800" bIns="50800" rIns="50800"/>
            <a:lstStyle/>
            <a:p>
              <a:pPr algn="ctr">
                <a:lnSpc>
                  <a:spcPts val="2355"/>
                </a:lnSpc>
              </a:pPr>
            </a:p>
          </p:txBody>
        </p:sp>
      </p:grpSp>
      <p:grpSp>
        <p:nvGrpSpPr>
          <p:cNvPr name="Group 18" id="18"/>
          <p:cNvGrpSpPr/>
          <p:nvPr/>
        </p:nvGrpSpPr>
        <p:grpSpPr>
          <a:xfrm rot="0">
            <a:off x="-334514" y="9114889"/>
            <a:ext cx="17593814" cy="1583069"/>
            <a:chOff x="0" y="0"/>
            <a:chExt cx="4633762" cy="416940"/>
          </a:xfrm>
        </p:grpSpPr>
        <p:sp>
          <p:nvSpPr>
            <p:cNvPr name="Freeform 19" id="1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0" id="2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1028700" y="2723271"/>
            <a:ext cx="392207" cy="3922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493820" y="2723271"/>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5400000">
            <a:off x="7212544" y="3468404"/>
            <a:ext cx="643548" cy="64354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5400000">
            <a:off x="7274645" y="4400598"/>
            <a:ext cx="325288" cy="161723"/>
            <a:chOff x="0" y="0"/>
            <a:chExt cx="812800" cy="404099"/>
          </a:xfrm>
        </p:grpSpPr>
        <p:sp>
          <p:nvSpPr>
            <p:cNvPr name="Freeform 31" id="31"/>
            <p:cNvSpPr/>
            <p:nvPr/>
          </p:nvSpPr>
          <p:spPr>
            <a:xfrm flipH="false" flipV="false" rot="0">
              <a:off x="39621" y="0"/>
              <a:ext cx="733558" cy="381605"/>
            </a:xfrm>
            <a:custGeom>
              <a:avLst/>
              <a:gdLst/>
              <a:ahLst/>
              <a:cxnLst/>
              <a:rect r="r" b="b" t="t" l="l"/>
              <a:pathLst>
                <a:path h="381605" w="733558">
                  <a:moveTo>
                    <a:pt x="417410" y="353755"/>
                  </a:moveTo>
                  <a:lnTo>
                    <a:pt x="722548" y="50344"/>
                  </a:lnTo>
                  <a:cubicBezTo>
                    <a:pt x="731007" y="41933"/>
                    <a:pt x="733558" y="29250"/>
                    <a:pt x="729008" y="18223"/>
                  </a:cubicBezTo>
                  <a:cubicBezTo>
                    <a:pt x="724459" y="7195"/>
                    <a:pt x="713708" y="0"/>
                    <a:pt x="701778" y="0"/>
                  </a:cubicBezTo>
                  <a:lnTo>
                    <a:pt x="31780" y="0"/>
                  </a:lnTo>
                  <a:cubicBezTo>
                    <a:pt x="19850" y="0"/>
                    <a:pt x="9099" y="7195"/>
                    <a:pt x="4549" y="18223"/>
                  </a:cubicBezTo>
                  <a:cubicBezTo>
                    <a:pt x="0" y="29250"/>
                    <a:pt x="2551" y="41933"/>
                    <a:pt x="11010" y="50344"/>
                  </a:cubicBezTo>
                  <a:lnTo>
                    <a:pt x="316148" y="353755"/>
                  </a:lnTo>
                  <a:cubicBezTo>
                    <a:pt x="344157" y="381605"/>
                    <a:pt x="389401" y="381605"/>
                    <a:pt x="417410" y="353755"/>
                  </a:cubicBezTo>
                  <a:close/>
                </a:path>
              </a:pathLst>
            </a:custGeom>
            <a:solidFill>
              <a:srgbClr val="242424"/>
            </a:solidFill>
            <a:ln cap="sq">
              <a:noFill/>
              <a:prstDash val="solid"/>
              <a:miter/>
            </a:ln>
          </p:spPr>
        </p:sp>
        <p:sp>
          <p:nvSpPr>
            <p:cNvPr name="TextBox 32" id="32"/>
            <p:cNvSpPr txBox="true"/>
            <p:nvPr/>
          </p:nvSpPr>
          <p:spPr>
            <a:xfrm>
              <a:off x="127000" y="-28286"/>
              <a:ext cx="558800" cy="244767"/>
            </a:xfrm>
            <a:prstGeom prst="rect">
              <a:avLst/>
            </a:prstGeom>
          </p:spPr>
          <p:txBody>
            <a:bodyPr anchor="ctr" rtlCol="false" tIns="50800" lIns="50800" bIns="50800" rIns="50800"/>
            <a:lstStyle/>
            <a:p>
              <a:pPr algn="ctr">
                <a:lnSpc>
                  <a:spcPts val="2355"/>
                </a:lnSpc>
              </a:pPr>
            </a:p>
          </p:txBody>
        </p:sp>
      </p:gr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Freeform 34" id="34"/>
          <p:cNvSpPr/>
          <p:nvPr/>
        </p:nvSpPr>
        <p:spPr>
          <a:xfrm flipH="false" flipV="false" rot="0">
            <a:off x="9807980" y="2846632"/>
            <a:ext cx="7074445" cy="4473958"/>
          </a:xfrm>
          <a:custGeom>
            <a:avLst/>
            <a:gdLst/>
            <a:ahLst/>
            <a:cxnLst/>
            <a:rect r="r" b="b" t="t" l="l"/>
            <a:pathLst>
              <a:path h="4473958" w="7074445">
                <a:moveTo>
                  <a:pt x="0" y="0"/>
                </a:moveTo>
                <a:lnTo>
                  <a:pt x="7074446" y="0"/>
                </a:lnTo>
                <a:lnTo>
                  <a:pt x="7074446" y="4473958"/>
                </a:lnTo>
                <a:lnTo>
                  <a:pt x="0" y="4473958"/>
                </a:lnTo>
                <a:lnTo>
                  <a:pt x="0" y="0"/>
                </a:lnTo>
                <a:close/>
              </a:path>
            </a:pathLst>
          </a:custGeom>
          <a:blipFill>
            <a:blip r:embed="rId3"/>
            <a:stretch>
              <a:fillRect l="0" t="0" r="0" b="0"/>
            </a:stretch>
          </a:blipFill>
        </p:spPr>
      </p:sp>
      <p:sp>
        <p:nvSpPr>
          <p:cNvPr name="TextBox 35" id="35"/>
          <p:cNvSpPr txBox="true"/>
          <p:nvPr/>
        </p:nvSpPr>
        <p:spPr>
          <a:xfrm rot="0">
            <a:off x="1028700" y="4298523"/>
            <a:ext cx="7206052" cy="46158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Indian farmers face numerous challenges in selling their produce, including inadequate infrastructure, price volatility, exploitative middlemen, and lack of market access. </a:t>
            </a:r>
          </a:p>
          <a:p>
            <a:pPr algn="l">
              <a:lnSpc>
                <a:spcPts val="3359"/>
              </a:lnSpc>
            </a:pPr>
            <a:r>
              <a:rPr lang="en-US" sz="2399">
                <a:solidFill>
                  <a:srgbClr val="242424"/>
                </a:solidFill>
                <a:latin typeface="Poppins"/>
                <a:ea typeface="Poppins"/>
                <a:cs typeface="Poppins"/>
                <a:sym typeface="Poppins"/>
              </a:rPr>
              <a:t>These issues often lead to lower incomes and hinder the overall development of the agricultural sector. This slide sets the stage by addressing these challenges and emphasizing the critical need for transformative solutions that can elevate the overall economic quality of farmers.</a:t>
            </a:r>
          </a:p>
        </p:txBody>
      </p:sp>
      <p:sp>
        <p:nvSpPr>
          <p:cNvPr name="TextBox 36" id="36"/>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7" id="37"/>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02</a:t>
            </a:r>
          </a:p>
        </p:txBody>
      </p:sp>
      <p:sp>
        <p:nvSpPr>
          <p:cNvPr name="TextBox 38" id="38"/>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3503932" y="1580877"/>
            <a:ext cx="2911397" cy="5605637"/>
            <a:chOff x="0" y="0"/>
            <a:chExt cx="779356" cy="1500581"/>
          </a:xfrm>
        </p:grpSpPr>
        <p:sp>
          <p:nvSpPr>
            <p:cNvPr name="Freeform 12" id="12"/>
            <p:cNvSpPr/>
            <p:nvPr/>
          </p:nvSpPr>
          <p:spPr>
            <a:xfrm flipH="false" flipV="false" rot="0">
              <a:off x="0" y="0"/>
              <a:ext cx="779356" cy="1500581"/>
            </a:xfrm>
            <a:custGeom>
              <a:avLst/>
              <a:gdLst/>
              <a:ahLst/>
              <a:cxnLst/>
              <a:rect r="r" b="b" t="t" l="l"/>
              <a:pathLst>
                <a:path h="1500581" w="779356">
                  <a:moveTo>
                    <a:pt x="162210" y="0"/>
                  </a:moveTo>
                  <a:lnTo>
                    <a:pt x="617146" y="0"/>
                  </a:lnTo>
                  <a:cubicBezTo>
                    <a:pt x="660167" y="0"/>
                    <a:pt x="701425" y="17090"/>
                    <a:pt x="731846" y="47510"/>
                  </a:cubicBezTo>
                  <a:cubicBezTo>
                    <a:pt x="762266" y="77930"/>
                    <a:pt x="779356" y="119189"/>
                    <a:pt x="779356" y="162210"/>
                  </a:cubicBezTo>
                  <a:lnTo>
                    <a:pt x="779356" y="1338371"/>
                  </a:lnTo>
                  <a:cubicBezTo>
                    <a:pt x="779356" y="1381392"/>
                    <a:pt x="762266" y="1422650"/>
                    <a:pt x="731846" y="1453071"/>
                  </a:cubicBezTo>
                  <a:cubicBezTo>
                    <a:pt x="701425" y="1483491"/>
                    <a:pt x="660167" y="1500581"/>
                    <a:pt x="617146" y="1500581"/>
                  </a:cubicBezTo>
                  <a:lnTo>
                    <a:pt x="162210" y="1500581"/>
                  </a:lnTo>
                  <a:cubicBezTo>
                    <a:pt x="119189" y="1500581"/>
                    <a:pt x="77930" y="1483491"/>
                    <a:pt x="47510" y="1453071"/>
                  </a:cubicBezTo>
                  <a:cubicBezTo>
                    <a:pt x="17090" y="1422650"/>
                    <a:pt x="0" y="1381392"/>
                    <a:pt x="0" y="1338371"/>
                  </a:cubicBezTo>
                  <a:lnTo>
                    <a:pt x="0" y="162210"/>
                  </a:lnTo>
                  <a:cubicBezTo>
                    <a:pt x="0" y="119189"/>
                    <a:pt x="17090" y="77930"/>
                    <a:pt x="47510" y="47510"/>
                  </a:cubicBezTo>
                  <a:cubicBezTo>
                    <a:pt x="77930" y="17090"/>
                    <a:pt x="119189" y="0"/>
                    <a:pt x="162210"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779356" cy="1557731"/>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5751171" y="5168111"/>
            <a:ext cx="664158" cy="2018402"/>
            <a:chOff x="0" y="0"/>
            <a:chExt cx="187020" cy="568363"/>
          </a:xfrm>
        </p:grpSpPr>
        <p:sp>
          <p:nvSpPr>
            <p:cNvPr name="Freeform 15" id="15"/>
            <p:cNvSpPr/>
            <p:nvPr/>
          </p:nvSpPr>
          <p:spPr>
            <a:xfrm flipH="false" flipV="false" rot="0">
              <a:off x="0" y="0"/>
              <a:ext cx="187020" cy="568363"/>
            </a:xfrm>
            <a:custGeom>
              <a:avLst/>
              <a:gdLst/>
              <a:ahLst/>
              <a:cxnLst/>
              <a:rect r="r" b="b" t="t" l="l"/>
              <a:pathLst>
                <a:path h="568363" w="187020">
                  <a:moveTo>
                    <a:pt x="0" y="0"/>
                  </a:moveTo>
                  <a:lnTo>
                    <a:pt x="187020" y="0"/>
                  </a:lnTo>
                  <a:lnTo>
                    <a:pt x="187020" y="568363"/>
                  </a:lnTo>
                  <a:lnTo>
                    <a:pt x="0" y="568363"/>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625513"/>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3503932" y="1580877"/>
            <a:ext cx="1237216" cy="1225579"/>
            <a:chOff x="0" y="0"/>
            <a:chExt cx="348388" cy="345111"/>
          </a:xfrm>
        </p:grpSpPr>
        <p:sp>
          <p:nvSpPr>
            <p:cNvPr name="Freeform 18" id="18"/>
            <p:cNvSpPr/>
            <p:nvPr/>
          </p:nvSpPr>
          <p:spPr>
            <a:xfrm flipH="false" flipV="false" rot="0">
              <a:off x="0" y="0"/>
              <a:ext cx="348388" cy="345111"/>
            </a:xfrm>
            <a:custGeom>
              <a:avLst/>
              <a:gdLst/>
              <a:ahLst/>
              <a:cxnLst/>
              <a:rect r="r" b="b" t="t" l="l"/>
              <a:pathLst>
                <a:path h="345111" w="348388">
                  <a:moveTo>
                    <a:pt x="0" y="0"/>
                  </a:moveTo>
                  <a:lnTo>
                    <a:pt x="348388" y="0"/>
                  </a:lnTo>
                  <a:lnTo>
                    <a:pt x="348388" y="345111"/>
                  </a:lnTo>
                  <a:lnTo>
                    <a:pt x="0" y="345111"/>
                  </a:lnTo>
                  <a:close/>
                </a:path>
              </a:pathLst>
            </a:custGeom>
            <a:solidFill>
              <a:srgbClr val="D9D9FF"/>
            </a:solidFill>
            <a:ln w="9525" cap="sq">
              <a:solidFill>
                <a:srgbClr val="242424"/>
              </a:solidFill>
              <a:prstDash val="solid"/>
              <a:miter/>
            </a:ln>
          </p:spPr>
        </p:sp>
        <p:sp>
          <p:nvSpPr>
            <p:cNvPr name="TextBox 19" id="19"/>
            <p:cNvSpPr txBox="true"/>
            <p:nvPr/>
          </p:nvSpPr>
          <p:spPr>
            <a:xfrm>
              <a:off x="0" y="-57150"/>
              <a:ext cx="348388"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3426341" y="8085998"/>
            <a:ext cx="3066579" cy="659563"/>
            <a:chOff x="0" y="0"/>
            <a:chExt cx="807659" cy="173712"/>
          </a:xfrm>
        </p:grpSpPr>
        <p:sp>
          <p:nvSpPr>
            <p:cNvPr name="Freeform 21" id="21"/>
            <p:cNvSpPr/>
            <p:nvPr/>
          </p:nvSpPr>
          <p:spPr>
            <a:xfrm flipH="false" flipV="false" rot="0">
              <a:off x="0" y="0"/>
              <a:ext cx="807659" cy="173712"/>
            </a:xfrm>
            <a:custGeom>
              <a:avLst/>
              <a:gdLst/>
              <a:ahLst/>
              <a:cxnLst/>
              <a:rect r="r" b="b" t="t" l="l"/>
              <a:pathLst>
                <a:path h="173712" w="807659">
                  <a:moveTo>
                    <a:pt x="86856" y="0"/>
                  </a:moveTo>
                  <a:lnTo>
                    <a:pt x="720803" y="0"/>
                  </a:lnTo>
                  <a:cubicBezTo>
                    <a:pt x="768772" y="0"/>
                    <a:pt x="807659" y="38887"/>
                    <a:pt x="807659" y="86856"/>
                  </a:cubicBezTo>
                  <a:lnTo>
                    <a:pt x="807659" y="86856"/>
                  </a:lnTo>
                  <a:cubicBezTo>
                    <a:pt x="807659" y="109892"/>
                    <a:pt x="798508" y="131984"/>
                    <a:pt x="782219" y="148273"/>
                  </a:cubicBezTo>
                  <a:cubicBezTo>
                    <a:pt x="765930" y="164561"/>
                    <a:pt x="743838" y="173712"/>
                    <a:pt x="720803" y="173712"/>
                  </a:cubicBezTo>
                  <a:lnTo>
                    <a:pt x="86856" y="173712"/>
                  </a:lnTo>
                  <a:cubicBezTo>
                    <a:pt x="63820" y="173712"/>
                    <a:pt x="41728" y="164561"/>
                    <a:pt x="25440" y="148273"/>
                  </a:cubicBezTo>
                  <a:cubicBezTo>
                    <a:pt x="9151" y="131984"/>
                    <a:pt x="0" y="109892"/>
                    <a:pt x="0" y="86856"/>
                  </a:cubicBezTo>
                  <a:lnTo>
                    <a:pt x="0" y="86856"/>
                  </a:lnTo>
                  <a:cubicBezTo>
                    <a:pt x="0" y="63820"/>
                    <a:pt x="9151" y="41728"/>
                    <a:pt x="25440" y="25440"/>
                  </a:cubicBezTo>
                  <a:cubicBezTo>
                    <a:pt x="41728" y="9151"/>
                    <a:pt x="63820" y="0"/>
                    <a:pt x="86856" y="0"/>
                  </a:cubicBezTo>
                  <a:close/>
                </a:path>
              </a:pathLst>
            </a:custGeom>
            <a:solidFill>
              <a:srgbClr val="D9D9FF"/>
            </a:solidFill>
            <a:ln w="9525" cap="rnd">
              <a:solidFill>
                <a:srgbClr val="242424"/>
              </a:solidFill>
              <a:prstDash val="solid"/>
              <a:round/>
            </a:ln>
          </p:spPr>
        </p:sp>
        <p:sp>
          <p:nvSpPr>
            <p:cNvPr name="TextBox 22" id="22"/>
            <p:cNvSpPr txBox="true"/>
            <p:nvPr/>
          </p:nvSpPr>
          <p:spPr>
            <a:xfrm>
              <a:off x="0" y="-57150"/>
              <a:ext cx="807659" cy="230862"/>
            </a:xfrm>
            <a:prstGeom prst="rect">
              <a:avLst/>
            </a:prstGeom>
          </p:spPr>
          <p:txBody>
            <a:bodyPr anchor="ctr" rtlCol="false" tIns="50800" lIns="50800" bIns="50800" rIns="50800"/>
            <a:lstStyle/>
            <a:p>
              <a:pPr algn="ctr">
                <a:lnSpc>
                  <a:spcPts val="2355"/>
                </a:lnSpc>
              </a:pPr>
            </a:p>
          </p:txBody>
        </p:sp>
      </p:grpSp>
      <p:grpSp>
        <p:nvGrpSpPr>
          <p:cNvPr name="Group 23" id="23"/>
          <p:cNvGrpSpPr/>
          <p:nvPr/>
        </p:nvGrpSpPr>
        <p:grpSpPr>
          <a:xfrm rot="0">
            <a:off x="16784185" y="7426435"/>
            <a:ext cx="659563" cy="6595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26" id="26"/>
          <p:cNvSpPr/>
          <p:nvPr/>
        </p:nvSpPr>
        <p:spPr>
          <a:xfrm flipH="false" flipV="false" rot="0">
            <a:off x="16951377" y="7593626"/>
            <a:ext cx="325181" cy="325181"/>
          </a:xfrm>
          <a:custGeom>
            <a:avLst/>
            <a:gdLst/>
            <a:ahLst/>
            <a:cxnLst/>
            <a:rect r="r" b="b" t="t" l="l"/>
            <a:pathLst>
              <a:path h="325181" w="325181">
                <a:moveTo>
                  <a:pt x="0" y="0"/>
                </a:moveTo>
                <a:lnTo>
                  <a:pt x="325180" y="0"/>
                </a:lnTo>
                <a:lnTo>
                  <a:pt x="325180" y="325181"/>
                </a:lnTo>
                <a:lnTo>
                  <a:pt x="0" y="325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6256640" y="3130316"/>
            <a:ext cx="392207" cy="3922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16721759" y="3130316"/>
            <a:ext cx="392207" cy="3922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Freeform 34" id="34"/>
          <p:cNvSpPr/>
          <p:nvPr/>
        </p:nvSpPr>
        <p:spPr>
          <a:xfrm flipH="false" flipV="false" rot="0">
            <a:off x="150620" y="2323592"/>
            <a:ext cx="7793791" cy="3761835"/>
          </a:xfrm>
          <a:custGeom>
            <a:avLst/>
            <a:gdLst/>
            <a:ahLst/>
            <a:cxnLst/>
            <a:rect r="r" b="b" t="t" l="l"/>
            <a:pathLst>
              <a:path h="3761835" w="7793791">
                <a:moveTo>
                  <a:pt x="0" y="0"/>
                </a:moveTo>
                <a:lnTo>
                  <a:pt x="7793791" y="0"/>
                </a:lnTo>
                <a:lnTo>
                  <a:pt x="7793791" y="3761835"/>
                </a:lnTo>
                <a:lnTo>
                  <a:pt x="0" y="3761835"/>
                </a:lnTo>
                <a:lnTo>
                  <a:pt x="0" y="0"/>
                </a:lnTo>
                <a:close/>
              </a:path>
            </a:pathLst>
          </a:custGeom>
          <a:blipFill>
            <a:blip r:embed="rId5"/>
            <a:stretch>
              <a:fillRect l="-409" t="0" r="-409" b="0"/>
            </a:stretch>
          </a:blipFill>
        </p:spPr>
      </p:sp>
      <p:sp>
        <p:nvSpPr>
          <p:cNvPr name="TextBox 35" id="35"/>
          <p:cNvSpPr txBox="true"/>
          <p:nvPr/>
        </p:nvSpPr>
        <p:spPr>
          <a:xfrm rot="0">
            <a:off x="9207742" y="2266442"/>
            <a:ext cx="5987648" cy="2171700"/>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Farmer’s </a:t>
            </a:r>
            <a:r>
              <a:rPr lang="en-US" sz="6999" b="true">
                <a:solidFill>
                  <a:srgbClr val="242424"/>
                </a:solidFill>
                <a:latin typeface="Poppins Bold"/>
                <a:ea typeface="Poppins Bold"/>
                <a:cs typeface="Poppins Bold"/>
                <a:sym typeface="Poppins Bold"/>
              </a:rPr>
              <a:t>Overview</a:t>
            </a:r>
          </a:p>
        </p:txBody>
      </p:sp>
      <p:sp>
        <p:nvSpPr>
          <p:cNvPr name="TextBox 36" id="36"/>
          <p:cNvSpPr txBox="true"/>
          <p:nvPr/>
        </p:nvSpPr>
        <p:spPr>
          <a:xfrm rot="0">
            <a:off x="9177073" y="4511129"/>
            <a:ext cx="6866095" cy="37776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Navigating the complex structure of market system in India requires a nuanced understanding of its dynamics. This slide provides an overview of key</a:t>
            </a:r>
          </a:p>
          <a:p>
            <a:pPr algn="l">
              <a:lnSpc>
                <a:spcPts val="3359"/>
              </a:lnSpc>
            </a:pPr>
            <a:r>
              <a:rPr lang="en-US" sz="2399">
                <a:solidFill>
                  <a:srgbClr val="242424"/>
                </a:solidFill>
                <a:latin typeface="Poppins"/>
                <a:ea typeface="Poppins"/>
                <a:cs typeface="Poppins"/>
                <a:sym typeface="Poppins"/>
              </a:rPr>
              <a:t>industry trends, growth projections, and challenges. By grasping the</a:t>
            </a:r>
          </a:p>
          <a:p>
            <a:pPr algn="l">
              <a:lnSpc>
                <a:spcPts val="3359"/>
              </a:lnSpc>
            </a:pPr>
            <a:r>
              <a:rPr lang="en-US" sz="2399">
                <a:solidFill>
                  <a:srgbClr val="242424"/>
                </a:solidFill>
                <a:latin typeface="Poppins"/>
                <a:ea typeface="Poppins"/>
                <a:cs typeface="Poppins"/>
                <a:sym typeface="Poppins"/>
              </a:rPr>
              <a:t>broader industry context, we can better tailor to be filled to meet the</a:t>
            </a:r>
          </a:p>
          <a:p>
            <a:pPr algn="l">
              <a:lnSpc>
                <a:spcPts val="3359"/>
              </a:lnSpc>
            </a:pPr>
            <a:r>
              <a:rPr lang="en-US" sz="2399">
                <a:solidFill>
                  <a:srgbClr val="242424"/>
                </a:solidFill>
                <a:latin typeface="Poppins"/>
                <a:ea typeface="Poppins"/>
                <a:cs typeface="Poppins"/>
                <a:sym typeface="Poppins"/>
              </a:rPr>
              <a:t>specific needs of machine factories.</a:t>
            </a:r>
          </a:p>
        </p:txBody>
      </p:sp>
      <p:sp>
        <p:nvSpPr>
          <p:cNvPr name="TextBox 37" id="37"/>
          <p:cNvSpPr txBox="true"/>
          <p:nvPr/>
        </p:nvSpPr>
        <p:spPr>
          <a:xfrm rot="0">
            <a:off x="3588367" y="8231595"/>
            <a:ext cx="2742526" cy="311219"/>
          </a:xfrm>
          <a:prstGeom prst="rect">
            <a:avLst/>
          </a:prstGeom>
        </p:spPr>
        <p:txBody>
          <a:bodyPr anchor="t" rtlCol="false" tIns="0" lIns="0" bIns="0" rIns="0">
            <a:spAutoFit/>
          </a:bodyPr>
          <a:lstStyle/>
          <a:p>
            <a:pPr algn="ctr">
              <a:lnSpc>
                <a:spcPts val="2383"/>
              </a:lnSpc>
            </a:pPr>
            <a:r>
              <a:rPr lang="en-US" sz="1702" b="true">
                <a:solidFill>
                  <a:srgbClr val="242424"/>
                </a:solidFill>
                <a:latin typeface="Poppins Bold"/>
                <a:ea typeface="Poppins Bold"/>
                <a:cs typeface="Poppins Bold"/>
                <a:sym typeface="Poppins Bold"/>
              </a:rPr>
              <a:t>Align  Farmer’s  Needs</a:t>
            </a:r>
          </a:p>
        </p:txBody>
      </p:sp>
      <p:sp>
        <p:nvSpPr>
          <p:cNvPr name="TextBox 38" id="38"/>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9" id="39"/>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03</a:t>
            </a:r>
          </a:p>
        </p:txBody>
      </p:sp>
      <p:sp>
        <p:nvSpPr>
          <p:cNvPr name="TextBox 40" id="40"/>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334514" y="9114889"/>
            <a:ext cx="17593814" cy="1583069"/>
            <a:chOff x="0" y="0"/>
            <a:chExt cx="4633762" cy="416940"/>
          </a:xfrm>
        </p:grpSpPr>
        <p:sp>
          <p:nvSpPr>
            <p:cNvPr name="Freeform 9" id="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066744" y="1692943"/>
            <a:ext cx="5223370" cy="5552100"/>
            <a:chOff x="0" y="0"/>
            <a:chExt cx="1697832" cy="1804685"/>
          </a:xfrm>
        </p:grpSpPr>
        <p:sp>
          <p:nvSpPr>
            <p:cNvPr name="Freeform 12" id="12"/>
            <p:cNvSpPr/>
            <p:nvPr/>
          </p:nvSpPr>
          <p:spPr>
            <a:xfrm flipH="false" flipV="false" rot="0">
              <a:off x="0" y="0"/>
              <a:ext cx="1697832" cy="1804685"/>
            </a:xfrm>
            <a:custGeom>
              <a:avLst/>
              <a:gdLst/>
              <a:ahLst/>
              <a:cxnLst/>
              <a:rect r="r" b="b" t="t" l="l"/>
              <a:pathLst>
                <a:path h="1804685" w="1697832">
                  <a:moveTo>
                    <a:pt x="90412" y="0"/>
                  </a:moveTo>
                  <a:lnTo>
                    <a:pt x="1607420" y="0"/>
                  </a:lnTo>
                  <a:cubicBezTo>
                    <a:pt x="1657353" y="0"/>
                    <a:pt x="1697832" y="40479"/>
                    <a:pt x="1697832" y="90412"/>
                  </a:cubicBezTo>
                  <a:lnTo>
                    <a:pt x="1697832" y="1714272"/>
                  </a:lnTo>
                  <a:cubicBezTo>
                    <a:pt x="1697832" y="1738251"/>
                    <a:pt x="1688307" y="1761248"/>
                    <a:pt x="1671351" y="1778203"/>
                  </a:cubicBezTo>
                  <a:cubicBezTo>
                    <a:pt x="1654396" y="1795159"/>
                    <a:pt x="1631399" y="1804685"/>
                    <a:pt x="1607420" y="1804685"/>
                  </a:cubicBezTo>
                  <a:lnTo>
                    <a:pt x="90412" y="1804685"/>
                  </a:lnTo>
                  <a:cubicBezTo>
                    <a:pt x="66433" y="1804685"/>
                    <a:pt x="43437" y="1795159"/>
                    <a:pt x="26481" y="1778203"/>
                  </a:cubicBezTo>
                  <a:cubicBezTo>
                    <a:pt x="9526" y="1761248"/>
                    <a:pt x="0" y="1738251"/>
                    <a:pt x="0" y="1714272"/>
                  </a:cubicBezTo>
                  <a:lnTo>
                    <a:pt x="0" y="90412"/>
                  </a:lnTo>
                  <a:cubicBezTo>
                    <a:pt x="0" y="66433"/>
                    <a:pt x="9526" y="43437"/>
                    <a:pt x="26481" y="26481"/>
                  </a:cubicBezTo>
                  <a:cubicBezTo>
                    <a:pt x="43437" y="9526"/>
                    <a:pt x="66433" y="0"/>
                    <a:pt x="90412" y="0"/>
                  </a:cubicBezTo>
                  <a:close/>
                </a:path>
              </a:pathLst>
            </a:custGeom>
            <a:solidFill>
              <a:srgbClr val="D9D9FF"/>
            </a:solidFill>
            <a:ln w="9525" cap="rnd">
              <a:solidFill>
                <a:srgbClr val="242424"/>
              </a:solidFill>
              <a:prstDash val="solid"/>
              <a:round/>
            </a:ln>
          </p:spPr>
        </p:sp>
        <p:sp>
          <p:nvSpPr>
            <p:cNvPr name="TextBox 13" id="13"/>
            <p:cNvSpPr txBox="true"/>
            <p:nvPr/>
          </p:nvSpPr>
          <p:spPr>
            <a:xfrm>
              <a:off x="0" y="-57150"/>
              <a:ext cx="1697832" cy="1861835"/>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5743146" y="6215065"/>
            <a:ext cx="546968" cy="1029979"/>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066744" y="1692943"/>
            <a:ext cx="1250753" cy="1009327"/>
            <a:chOff x="0" y="0"/>
            <a:chExt cx="427660" cy="345111"/>
          </a:xfrm>
        </p:grpSpPr>
        <p:sp>
          <p:nvSpPr>
            <p:cNvPr name="Freeform 18" id="18"/>
            <p:cNvSpPr/>
            <p:nvPr/>
          </p:nvSpPr>
          <p:spPr>
            <a:xfrm flipH="false" flipV="false" rot="0">
              <a:off x="0" y="0"/>
              <a:ext cx="427660" cy="345111"/>
            </a:xfrm>
            <a:custGeom>
              <a:avLst/>
              <a:gdLst/>
              <a:ahLst/>
              <a:cxnLst/>
              <a:rect r="r" b="b" t="t" l="l"/>
              <a:pathLst>
                <a:path h="345111" w="427660">
                  <a:moveTo>
                    <a:pt x="0" y="0"/>
                  </a:moveTo>
                  <a:lnTo>
                    <a:pt x="427660" y="0"/>
                  </a:lnTo>
                  <a:lnTo>
                    <a:pt x="427660" y="345111"/>
                  </a:lnTo>
                  <a:lnTo>
                    <a:pt x="0" y="345111"/>
                  </a:lnTo>
                  <a:close/>
                </a:path>
              </a:pathLst>
            </a:custGeom>
            <a:solidFill>
              <a:srgbClr val="FFCFA1"/>
            </a:solidFill>
            <a:ln w="9525" cap="sq">
              <a:solidFill>
                <a:srgbClr val="242424"/>
              </a:solidFill>
              <a:prstDash val="solid"/>
              <a:miter/>
            </a:ln>
          </p:spPr>
        </p:sp>
        <p:sp>
          <p:nvSpPr>
            <p:cNvPr name="TextBox 19" id="19"/>
            <p:cNvSpPr txBox="true"/>
            <p:nvPr/>
          </p:nvSpPr>
          <p:spPr>
            <a:xfrm>
              <a:off x="0" y="-57150"/>
              <a:ext cx="427660"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6940672" y="6865305"/>
            <a:ext cx="891408" cy="89140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3" id="23"/>
          <p:cNvGrpSpPr/>
          <p:nvPr/>
        </p:nvGrpSpPr>
        <p:grpSpPr>
          <a:xfrm rot="0">
            <a:off x="7181011" y="7105644"/>
            <a:ext cx="410730" cy="410730"/>
            <a:chOff x="0" y="0"/>
            <a:chExt cx="547640" cy="547640"/>
          </a:xfrm>
        </p:grpSpPr>
        <p:grpSp>
          <p:nvGrpSpPr>
            <p:cNvPr name="Group 24" id="24"/>
            <p:cNvGrpSpPr/>
            <p:nvPr/>
          </p:nvGrpSpPr>
          <p:grpSpPr>
            <a:xfrm rot="0">
              <a:off x="237659" y="0"/>
              <a:ext cx="72323" cy="547640"/>
              <a:chOff x="0" y="0"/>
              <a:chExt cx="28172" cy="213324"/>
            </a:xfrm>
          </p:grpSpPr>
          <p:sp>
            <p:nvSpPr>
              <p:cNvPr name="Freeform 25" id="25"/>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26" id="26"/>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5400000">
              <a:off x="237659" y="0"/>
              <a:ext cx="72323" cy="547640"/>
              <a:chOff x="0" y="0"/>
              <a:chExt cx="28172" cy="213324"/>
            </a:xfrm>
          </p:grpSpPr>
          <p:sp>
            <p:nvSpPr>
              <p:cNvPr name="Freeform 28" id="28"/>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29" id="29"/>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grpSp>
        <p:nvGrpSpPr>
          <p:cNvPr name="Group 30" id="30"/>
          <p:cNvGrpSpPr/>
          <p:nvPr/>
        </p:nvGrpSpPr>
        <p:grpSpPr>
          <a:xfrm rot="0">
            <a:off x="16025099" y="3050817"/>
            <a:ext cx="392207" cy="3922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3" id="33"/>
          <p:cNvGrpSpPr/>
          <p:nvPr/>
        </p:nvGrpSpPr>
        <p:grpSpPr>
          <a:xfrm rot="0">
            <a:off x="16490218" y="3050817"/>
            <a:ext cx="392207" cy="39220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36" id="36"/>
          <p:cNvSpPr/>
          <p:nvPr/>
        </p:nvSpPr>
        <p:spPr>
          <a:xfrm flipH="true">
            <a:off x="16426831" y="5339574"/>
            <a:ext cx="0" cy="2125972"/>
          </a:xfrm>
          <a:prstGeom prst="line">
            <a:avLst/>
          </a:prstGeom>
          <a:ln cap="flat" w="19050">
            <a:solidFill>
              <a:srgbClr val="242424"/>
            </a:solidFill>
            <a:prstDash val="solid"/>
            <a:headEnd type="none" len="sm" w="sm"/>
            <a:tailEnd type="none" len="sm" w="sm"/>
          </a:ln>
        </p:spPr>
      </p:sp>
      <p:sp>
        <p:nvSpPr>
          <p:cNvPr name="Freeform 37" id="3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Freeform 38" id="38"/>
          <p:cNvSpPr/>
          <p:nvPr/>
        </p:nvSpPr>
        <p:spPr>
          <a:xfrm flipH="false" flipV="false" rot="0">
            <a:off x="416185" y="1908024"/>
            <a:ext cx="6524487" cy="5402985"/>
          </a:xfrm>
          <a:custGeom>
            <a:avLst/>
            <a:gdLst/>
            <a:ahLst/>
            <a:cxnLst/>
            <a:rect r="r" b="b" t="t" l="l"/>
            <a:pathLst>
              <a:path h="5402985" w="6524487">
                <a:moveTo>
                  <a:pt x="0" y="0"/>
                </a:moveTo>
                <a:lnTo>
                  <a:pt x="6524487" y="0"/>
                </a:lnTo>
                <a:lnTo>
                  <a:pt x="6524487" y="5402985"/>
                </a:lnTo>
                <a:lnTo>
                  <a:pt x="0" y="5402985"/>
                </a:lnTo>
                <a:lnTo>
                  <a:pt x="0" y="0"/>
                </a:lnTo>
                <a:close/>
              </a:path>
            </a:pathLst>
          </a:custGeom>
          <a:blipFill>
            <a:blip r:embed="rId3"/>
            <a:stretch>
              <a:fillRect l="-8133" t="0" r="-15298" b="-8311"/>
            </a:stretch>
          </a:blipFill>
        </p:spPr>
      </p:sp>
      <p:sp>
        <p:nvSpPr>
          <p:cNvPr name="TextBox 39" id="3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0" id="40"/>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41" id="41"/>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04</a:t>
            </a:r>
          </a:p>
        </p:txBody>
      </p:sp>
      <p:sp>
        <p:nvSpPr>
          <p:cNvPr name="TextBox 42" id="42"/>
          <p:cNvSpPr txBox="true"/>
          <p:nvPr/>
        </p:nvSpPr>
        <p:spPr>
          <a:xfrm rot="0">
            <a:off x="7229803" y="2661133"/>
            <a:ext cx="7619642" cy="1114425"/>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Market Need</a:t>
            </a:r>
          </a:p>
        </p:txBody>
      </p:sp>
      <p:sp>
        <p:nvSpPr>
          <p:cNvPr name="TextBox 43" id="43"/>
          <p:cNvSpPr txBox="true"/>
          <p:nvPr/>
        </p:nvSpPr>
        <p:spPr>
          <a:xfrm rot="0">
            <a:off x="8121211" y="5393049"/>
            <a:ext cx="6728234" cy="33585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The application emerges as a solution to a pressing market need.</a:t>
            </a:r>
          </a:p>
          <a:p>
            <a:pPr algn="l">
              <a:lnSpc>
                <a:spcPts val="3359"/>
              </a:lnSpc>
            </a:pPr>
            <a:r>
              <a:rPr lang="en-US" sz="2400">
                <a:solidFill>
                  <a:srgbClr val="242424"/>
                </a:solidFill>
                <a:latin typeface="Poppins"/>
                <a:ea typeface="Poppins"/>
                <a:cs typeface="Poppins"/>
                <a:sym typeface="Poppins"/>
              </a:rPr>
              <a:t>This slide delves into the unique challenges faced by farmers and highlights how our application product addresses these pain points more effectively than existing solutions, showcasing a demand for transformative technology.</a:t>
            </a:r>
          </a:p>
        </p:txBody>
      </p:sp>
      <p:sp>
        <p:nvSpPr>
          <p:cNvPr name="TextBox 44" id="44"/>
          <p:cNvSpPr txBox="true"/>
          <p:nvPr/>
        </p:nvSpPr>
        <p:spPr>
          <a:xfrm rot="0">
            <a:off x="8075622" y="3725230"/>
            <a:ext cx="6773823" cy="16821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Extremely high market demand exists for the creation of technological products and services.</a:t>
            </a:r>
          </a:p>
          <a:p>
            <a:pPr algn="l">
              <a:lnSpc>
                <a:spcPts val="3359"/>
              </a:lnSpc>
            </a:pPr>
            <a:r>
              <a:rPr lang="en-US" sz="2400">
                <a:solidFill>
                  <a:srgbClr val="242424"/>
                </a:solidFill>
                <a:latin typeface="Poppins"/>
                <a:ea typeface="Poppins"/>
                <a:cs typeface="Poppins"/>
                <a:sym typeface="Poppins"/>
              </a:rPr>
              <a:t> We are in this place to provide a solution.</a:t>
            </a:r>
          </a:p>
        </p:txBody>
      </p:sp>
      <p:sp>
        <p:nvSpPr>
          <p:cNvPr name="TextBox 45" id="45"/>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028700" y="2610724"/>
            <a:ext cx="5369522" cy="2171700"/>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Product</a:t>
            </a:r>
          </a:p>
          <a:p>
            <a:pPr algn="l">
              <a:lnSpc>
                <a:spcPts val="8399"/>
              </a:lnSpc>
            </a:pPr>
            <a:r>
              <a:rPr lang="en-US" sz="6999" b="true">
                <a:solidFill>
                  <a:srgbClr val="242424"/>
                </a:solidFill>
                <a:latin typeface="Poppins Bold"/>
                <a:ea typeface="Poppins Bold"/>
                <a:cs typeface="Poppins Bold"/>
                <a:sym typeface="Poppins Bold"/>
              </a:rPr>
              <a:t>Overview</a:t>
            </a:r>
          </a:p>
        </p:txBody>
      </p:sp>
      <p:sp>
        <p:nvSpPr>
          <p:cNvPr name="TextBox 3" id="3"/>
          <p:cNvSpPr txBox="true"/>
          <p:nvPr/>
        </p:nvSpPr>
        <p:spPr>
          <a:xfrm rot="0">
            <a:off x="1028700" y="4818668"/>
            <a:ext cx="6634484" cy="33585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At the heart of our presentation is to be filled,</a:t>
            </a:r>
          </a:p>
          <a:p>
            <a:pPr algn="l">
              <a:lnSpc>
                <a:spcPts val="3359"/>
              </a:lnSpc>
            </a:pPr>
            <a:r>
              <a:rPr lang="en-US" sz="2400">
                <a:solidFill>
                  <a:srgbClr val="242424"/>
                </a:solidFill>
                <a:latin typeface="Poppins"/>
                <a:ea typeface="Poppins"/>
                <a:cs typeface="Poppins"/>
                <a:sym typeface="Poppins"/>
              </a:rPr>
              <a:t>a cutting-edge application designed to</a:t>
            </a:r>
          </a:p>
          <a:p>
            <a:pPr algn="l">
              <a:lnSpc>
                <a:spcPts val="3359"/>
              </a:lnSpc>
            </a:pPr>
            <a:r>
              <a:rPr lang="en-US" sz="2400">
                <a:solidFill>
                  <a:srgbClr val="242424"/>
                </a:solidFill>
                <a:latin typeface="Poppins"/>
                <a:ea typeface="Poppins"/>
                <a:cs typeface="Poppins"/>
                <a:sym typeface="Poppins"/>
              </a:rPr>
              <a:t>reduce farmer’s burdens .</a:t>
            </a:r>
          </a:p>
          <a:p>
            <a:pPr algn="l">
              <a:lnSpc>
                <a:spcPts val="3359"/>
              </a:lnSpc>
            </a:pPr>
            <a:r>
              <a:rPr lang="en-US" sz="2400">
                <a:solidFill>
                  <a:srgbClr val="242424"/>
                </a:solidFill>
                <a:latin typeface="Poppins"/>
                <a:ea typeface="Poppins"/>
                <a:cs typeface="Poppins"/>
                <a:sym typeface="Poppins"/>
              </a:rPr>
              <a:t>This slide offers a comprehensive overview</a:t>
            </a:r>
          </a:p>
          <a:p>
            <a:pPr algn="l">
              <a:lnSpc>
                <a:spcPts val="3359"/>
              </a:lnSpc>
            </a:pPr>
            <a:r>
              <a:rPr lang="en-US" sz="2400">
                <a:solidFill>
                  <a:srgbClr val="242424"/>
                </a:solidFill>
                <a:latin typeface="Poppins"/>
                <a:ea typeface="Poppins"/>
                <a:cs typeface="Poppins"/>
                <a:sym typeface="Poppins"/>
              </a:rPr>
              <a:t>of the product's key features, illustrating</a:t>
            </a:r>
          </a:p>
          <a:p>
            <a:pPr algn="l">
              <a:lnSpc>
                <a:spcPts val="3359"/>
              </a:lnSpc>
            </a:pPr>
            <a:r>
              <a:rPr lang="en-US" sz="2400">
                <a:solidFill>
                  <a:srgbClr val="242424"/>
                </a:solidFill>
                <a:latin typeface="Poppins"/>
                <a:ea typeface="Poppins"/>
                <a:cs typeface="Poppins"/>
                <a:sym typeface="Poppins"/>
              </a:rPr>
              <a:t>how it provides an integrated and efficient</a:t>
            </a:r>
          </a:p>
          <a:p>
            <a:pPr algn="l">
              <a:lnSpc>
                <a:spcPts val="3359"/>
              </a:lnSpc>
            </a:pPr>
            <a:r>
              <a:rPr lang="en-US" sz="2400">
                <a:solidFill>
                  <a:srgbClr val="242424"/>
                </a:solidFill>
                <a:latin typeface="Poppins"/>
                <a:ea typeface="Poppins"/>
                <a:cs typeface="Poppins"/>
                <a:sym typeface="Poppins"/>
              </a:rPr>
              <a:t>solution to the challenges outlined earlier.</a:t>
            </a:r>
          </a:p>
        </p:txBody>
      </p:sp>
      <p:grpSp>
        <p:nvGrpSpPr>
          <p:cNvPr name="Group 4" id="4"/>
          <p:cNvGrpSpPr/>
          <p:nvPr/>
        </p:nvGrpSpPr>
        <p:grpSpPr>
          <a:xfrm rot="0">
            <a:off x="16737092" y="530125"/>
            <a:ext cx="522208" cy="52220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7" id="7"/>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8" id="8"/>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10" id="10"/>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11" id="11"/>
          <p:cNvGrpSpPr/>
          <p:nvPr/>
        </p:nvGrpSpPr>
        <p:grpSpPr>
          <a:xfrm rot="0">
            <a:off x="-334514" y="9114889"/>
            <a:ext cx="17593814" cy="1583069"/>
            <a:chOff x="0" y="0"/>
            <a:chExt cx="4633762" cy="416940"/>
          </a:xfrm>
        </p:grpSpPr>
        <p:sp>
          <p:nvSpPr>
            <p:cNvPr name="Freeform 12" id="12"/>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1376170" y="1577410"/>
            <a:ext cx="3930201" cy="6206626"/>
            <a:chOff x="0" y="0"/>
            <a:chExt cx="984023" cy="1553982"/>
          </a:xfrm>
        </p:grpSpPr>
        <p:sp>
          <p:nvSpPr>
            <p:cNvPr name="Freeform 15" id="15"/>
            <p:cNvSpPr/>
            <p:nvPr/>
          </p:nvSpPr>
          <p:spPr>
            <a:xfrm flipH="false" flipV="false" rot="0">
              <a:off x="0" y="0"/>
              <a:ext cx="984023" cy="1553982"/>
            </a:xfrm>
            <a:custGeom>
              <a:avLst/>
              <a:gdLst/>
              <a:ahLst/>
              <a:cxnLst/>
              <a:rect r="r" b="b" t="t" l="l"/>
              <a:pathLst>
                <a:path h="1553982" w="984023">
                  <a:moveTo>
                    <a:pt x="120161" y="0"/>
                  </a:moveTo>
                  <a:lnTo>
                    <a:pt x="863862" y="0"/>
                  </a:lnTo>
                  <a:cubicBezTo>
                    <a:pt x="930225" y="0"/>
                    <a:pt x="984023" y="53798"/>
                    <a:pt x="984023" y="120161"/>
                  </a:cubicBezTo>
                  <a:lnTo>
                    <a:pt x="984023" y="1433821"/>
                  </a:lnTo>
                  <a:cubicBezTo>
                    <a:pt x="984023" y="1500184"/>
                    <a:pt x="930225" y="1553982"/>
                    <a:pt x="863862" y="1553982"/>
                  </a:cubicBezTo>
                  <a:lnTo>
                    <a:pt x="120161" y="1553982"/>
                  </a:lnTo>
                  <a:cubicBezTo>
                    <a:pt x="53798" y="1553982"/>
                    <a:pt x="0" y="1500184"/>
                    <a:pt x="0" y="1433821"/>
                  </a:cubicBezTo>
                  <a:lnTo>
                    <a:pt x="0" y="120161"/>
                  </a:lnTo>
                  <a:cubicBezTo>
                    <a:pt x="0" y="53798"/>
                    <a:pt x="53798" y="0"/>
                    <a:pt x="120161" y="0"/>
                  </a:cubicBezTo>
                  <a:close/>
                </a:path>
              </a:pathLst>
            </a:custGeom>
            <a:solidFill>
              <a:srgbClr val="CAF1DF"/>
            </a:solidFill>
            <a:ln w="9525" cap="rnd">
              <a:solidFill>
                <a:srgbClr val="242424"/>
              </a:solidFill>
              <a:prstDash val="solid"/>
              <a:round/>
            </a:ln>
          </p:spPr>
        </p:sp>
        <p:sp>
          <p:nvSpPr>
            <p:cNvPr name="TextBox 16" id="16"/>
            <p:cNvSpPr txBox="true"/>
            <p:nvPr/>
          </p:nvSpPr>
          <p:spPr>
            <a:xfrm>
              <a:off x="0" y="-57150"/>
              <a:ext cx="984023" cy="161113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3349782" y="6502688"/>
            <a:ext cx="710093" cy="1337155"/>
            <a:chOff x="0" y="0"/>
            <a:chExt cx="187020" cy="352172"/>
          </a:xfrm>
        </p:grpSpPr>
        <p:sp>
          <p:nvSpPr>
            <p:cNvPr name="Freeform 18" id="18"/>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D9D9FF"/>
            </a:solidFill>
            <a:ln w="9525" cap="sq">
              <a:solidFill>
                <a:srgbClr val="242424"/>
              </a:solidFill>
              <a:prstDash val="solid"/>
              <a:miter/>
            </a:ln>
          </p:spPr>
        </p:sp>
        <p:sp>
          <p:nvSpPr>
            <p:cNvPr name="TextBox 19" id="19"/>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1065310" y="1577410"/>
            <a:ext cx="1153681" cy="1310344"/>
            <a:chOff x="0" y="0"/>
            <a:chExt cx="303850" cy="345111"/>
          </a:xfrm>
        </p:grpSpPr>
        <p:sp>
          <p:nvSpPr>
            <p:cNvPr name="Freeform 21" id="21"/>
            <p:cNvSpPr/>
            <p:nvPr/>
          </p:nvSpPr>
          <p:spPr>
            <a:xfrm flipH="false" flipV="false" rot="0">
              <a:off x="0" y="0"/>
              <a:ext cx="303850" cy="345111"/>
            </a:xfrm>
            <a:custGeom>
              <a:avLst/>
              <a:gdLst/>
              <a:ahLst/>
              <a:cxnLst/>
              <a:rect r="r" b="b" t="t" l="l"/>
              <a:pathLst>
                <a:path h="345111" w="303850">
                  <a:moveTo>
                    <a:pt x="0" y="0"/>
                  </a:moveTo>
                  <a:lnTo>
                    <a:pt x="303850" y="0"/>
                  </a:lnTo>
                  <a:lnTo>
                    <a:pt x="303850" y="345111"/>
                  </a:lnTo>
                  <a:lnTo>
                    <a:pt x="0" y="345111"/>
                  </a:lnTo>
                  <a:close/>
                </a:path>
              </a:pathLst>
            </a:custGeom>
            <a:solidFill>
              <a:srgbClr val="FFCFA1"/>
            </a:solidFill>
            <a:ln w="9525" cap="sq">
              <a:solidFill>
                <a:srgbClr val="242424"/>
              </a:solidFill>
              <a:prstDash val="solid"/>
              <a:miter/>
            </a:ln>
          </p:spPr>
        </p:sp>
        <p:sp>
          <p:nvSpPr>
            <p:cNvPr name="TextBox 22" id="22"/>
            <p:cNvSpPr txBox="true"/>
            <p:nvPr/>
          </p:nvSpPr>
          <p:spPr>
            <a:xfrm>
              <a:off x="0" y="-57150"/>
              <a:ext cx="303850" cy="402261"/>
            </a:xfrm>
            <a:prstGeom prst="rect">
              <a:avLst/>
            </a:prstGeom>
          </p:spPr>
          <p:txBody>
            <a:bodyPr anchor="ctr" rtlCol="false" tIns="50800" lIns="50800" bIns="50800" rIns="50800"/>
            <a:lstStyle/>
            <a:p>
              <a:pPr algn="ctr">
                <a:lnSpc>
                  <a:spcPts val="2355"/>
                </a:lnSpc>
              </a:pPr>
            </a:p>
          </p:txBody>
        </p:sp>
      </p:grpSp>
      <p:grpSp>
        <p:nvGrpSpPr>
          <p:cNvPr name="Group 23" id="23"/>
          <p:cNvGrpSpPr>
            <a:grpSpLocks noChangeAspect="true"/>
          </p:cNvGrpSpPr>
          <p:nvPr/>
        </p:nvGrpSpPr>
        <p:grpSpPr>
          <a:xfrm rot="0">
            <a:off x="8280831" y="1768845"/>
            <a:ext cx="6792971" cy="9413221"/>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242424"/>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55555"/>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57734" t="0" r="-57734"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2E2E2E"/>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2E2E2E"/>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2E2E2E"/>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FFCF7"/>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242424"/>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242424"/>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555555"/>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555555"/>
            </a:solidFill>
          </p:spPr>
        </p:sp>
      </p:grpSp>
      <p:sp>
        <p:nvSpPr>
          <p:cNvPr name="TextBox 35" id="35"/>
          <p:cNvSpPr txBox="true"/>
          <p:nvPr/>
        </p:nvSpPr>
        <p:spPr>
          <a:xfrm rot="5400000">
            <a:off x="14962616" y="4148696"/>
            <a:ext cx="2465728" cy="542925"/>
          </a:xfrm>
          <a:prstGeom prst="rect">
            <a:avLst/>
          </a:prstGeom>
        </p:spPr>
        <p:txBody>
          <a:bodyPr anchor="t" rtlCol="false" tIns="0" lIns="0" bIns="0" rIns="0">
            <a:spAutoFit/>
          </a:bodyPr>
          <a:lstStyle/>
          <a:p>
            <a:pPr algn="l">
              <a:lnSpc>
                <a:spcPts val="2100"/>
              </a:lnSpc>
            </a:pPr>
            <a:r>
              <a:rPr lang="en-US" sz="1500">
                <a:solidFill>
                  <a:srgbClr val="242424"/>
                </a:solidFill>
                <a:latin typeface="Poppins"/>
                <a:ea typeface="Poppins"/>
                <a:cs typeface="Poppins"/>
                <a:sym typeface="Poppins"/>
              </a:rPr>
              <a:t>Leading Technological Product Options</a:t>
            </a:r>
          </a:p>
        </p:txBody>
      </p:sp>
      <p:grpSp>
        <p:nvGrpSpPr>
          <p:cNvPr name="Group 36" id="36"/>
          <p:cNvGrpSpPr/>
          <p:nvPr/>
        </p:nvGrpSpPr>
        <p:grpSpPr>
          <a:xfrm rot="0">
            <a:off x="16075523" y="2667874"/>
            <a:ext cx="192291" cy="19229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a:ln cap="sq">
              <a:no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39" id="39"/>
          <p:cNvSpPr/>
          <p:nvPr/>
        </p:nvSpPr>
        <p:spPr>
          <a:xfrm flipH="true">
            <a:off x="16171668" y="6203933"/>
            <a:ext cx="0" cy="2270537"/>
          </a:xfrm>
          <a:prstGeom prst="line">
            <a:avLst/>
          </a:prstGeom>
          <a:ln cap="flat" w="19050">
            <a:solidFill>
              <a:srgbClr val="242424"/>
            </a:solidFill>
            <a:prstDash val="solid"/>
            <a:headEnd type="none" len="sm" w="sm"/>
            <a:tailEnd type="none" len="sm" w="sm"/>
          </a:ln>
        </p:spPr>
      </p:sp>
      <p:sp>
        <p:nvSpPr>
          <p:cNvPr name="TextBox 40" id="40"/>
          <p:cNvSpPr txBox="true"/>
          <p:nvPr/>
        </p:nvSpPr>
        <p:spPr>
          <a:xfrm rot="0">
            <a:off x="15287711" y="9494135"/>
            <a:ext cx="1449381"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05</a:t>
            </a:r>
          </a:p>
        </p:txBody>
      </p:sp>
      <p:sp>
        <p:nvSpPr>
          <p:cNvPr name="Freeform 41" id="41"/>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42" id="42"/>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8413190" y="1745212"/>
            <a:ext cx="2121337" cy="3350043"/>
            <a:chOff x="0" y="0"/>
            <a:chExt cx="984023" cy="1553982"/>
          </a:xfrm>
        </p:grpSpPr>
        <p:sp>
          <p:nvSpPr>
            <p:cNvPr name="Freeform 12" id="12"/>
            <p:cNvSpPr/>
            <p:nvPr/>
          </p:nvSpPr>
          <p:spPr>
            <a:xfrm flipH="false" flipV="false" rot="0">
              <a:off x="0" y="0"/>
              <a:ext cx="984023" cy="1553982"/>
            </a:xfrm>
            <a:custGeom>
              <a:avLst/>
              <a:gdLst/>
              <a:ahLst/>
              <a:cxnLst/>
              <a:rect r="r" b="b" t="t" l="l"/>
              <a:pathLst>
                <a:path h="1553982" w="984023">
                  <a:moveTo>
                    <a:pt x="222622" y="0"/>
                  </a:moveTo>
                  <a:lnTo>
                    <a:pt x="761401" y="0"/>
                  </a:lnTo>
                  <a:cubicBezTo>
                    <a:pt x="884352" y="0"/>
                    <a:pt x="984023" y="99671"/>
                    <a:pt x="984023" y="222622"/>
                  </a:cubicBezTo>
                  <a:lnTo>
                    <a:pt x="984023" y="1331360"/>
                  </a:lnTo>
                  <a:cubicBezTo>
                    <a:pt x="984023" y="1454311"/>
                    <a:pt x="884352" y="1553982"/>
                    <a:pt x="761401" y="1553982"/>
                  </a:cubicBezTo>
                  <a:lnTo>
                    <a:pt x="222622" y="1553982"/>
                  </a:lnTo>
                  <a:cubicBezTo>
                    <a:pt x="99671" y="1553982"/>
                    <a:pt x="0" y="1454311"/>
                    <a:pt x="0" y="1331360"/>
                  </a:cubicBezTo>
                  <a:lnTo>
                    <a:pt x="0" y="222622"/>
                  </a:lnTo>
                  <a:cubicBezTo>
                    <a:pt x="0" y="99671"/>
                    <a:pt x="99671" y="0"/>
                    <a:pt x="222622"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984023" cy="1611132"/>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8245403" y="1745212"/>
            <a:ext cx="622702" cy="707262"/>
            <a:chOff x="0" y="0"/>
            <a:chExt cx="303850" cy="345111"/>
          </a:xfrm>
        </p:grpSpPr>
        <p:sp>
          <p:nvSpPr>
            <p:cNvPr name="Freeform 15" id="15"/>
            <p:cNvSpPr/>
            <p:nvPr/>
          </p:nvSpPr>
          <p:spPr>
            <a:xfrm flipH="false" flipV="false" rot="0">
              <a:off x="0" y="0"/>
              <a:ext cx="303850" cy="345111"/>
            </a:xfrm>
            <a:custGeom>
              <a:avLst/>
              <a:gdLst/>
              <a:ahLst/>
              <a:cxnLst/>
              <a:rect r="r" b="b" t="t" l="l"/>
              <a:pathLst>
                <a:path h="345111" w="303850">
                  <a:moveTo>
                    <a:pt x="0" y="0"/>
                  </a:moveTo>
                  <a:lnTo>
                    <a:pt x="303850" y="0"/>
                  </a:lnTo>
                  <a:lnTo>
                    <a:pt x="303850" y="345111"/>
                  </a:lnTo>
                  <a:lnTo>
                    <a:pt x="0" y="345111"/>
                  </a:lnTo>
                  <a:close/>
                </a:path>
              </a:pathLst>
            </a:custGeom>
            <a:solidFill>
              <a:srgbClr val="D9D9FF"/>
            </a:solidFill>
            <a:ln w="9525" cap="sq">
              <a:solidFill>
                <a:srgbClr val="242424"/>
              </a:solidFill>
              <a:prstDash val="solid"/>
              <a:miter/>
            </a:ln>
          </p:spPr>
        </p:sp>
        <p:sp>
          <p:nvSpPr>
            <p:cNvPr name="TextBox 16" id="16"/>
            <p:cNvSpPr txBox="true"/>
            <p:nvPr/>
          </p:nvSpPr>
          <p:spPr>
            <a:xfrm>
              <a:off x="0" y="-57150"/>
              <a:ext cx="303850" cy="402261"/>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5702219" y="1915938"/>
            <a:ext cx="4645493" cy="4167100"/>
            <a:chOff x="0" y="0"/>
            <a:chExt cx="2906639" cy="2607313"/>
          </a:xfrm>
        </p:grpSpPr>
        <p:sp>
          <p:nvSpPr>
            <p:cNvPr name="Freeform 18" id="18"/>
            <p:cNvSpPr/>
            <p:nvPr/>
          </p:nvSpPr>
          <p:spPr>
            <a:xfrm flipH="false" flipV="false" rot="0">
              <a:off x="0" y="0"/>
              <a:ext cx="2906639" cy="2607313"/>
            </a:xfrm>
            <a:custGeom>
              <a:avLst/>
              <a:gdLst/>
              <a:ahLst/>
              <a:cxnLst/>
              <a:rect r="r" b="b" t="t" l="l"/>
              <a:pathLst>
                <a:path h="2607313" w="2906639">
                  <a:moveTo>
                    <a:pt x="88327" y="0"/>
                  </a:moveTo>
                  <a:lnTo>
                    <a:pt x="2818312" y="0"/>
                  </a:lnTo>
                  <a:cubicBezTo>
                    <a:pt x="2841738" y="0"/>
                    <a:pt x="2864204" y="9306"/>
                    <a:pt x="2880769" y="25870"/>
                  </a:cubicBezTo>
                  <a:cubicBezTo>
                    <a:pt x="2897333" y="42435"/>
                    <a:pt x="2906639" y="64901"/>
                    <a:pt x="2906639" y="88327"/>
                  </a:cubicBezTo>
                  <a:lnTo>
                    <a:pt x="2906639" y="2518987"/>
                  </a:lnTo>
                  <a:cubicBezTo>
                    <a:pt x="2906639" y="2567768"/>
                    <a:pt x="2867094" y="2607313"/>
                    <a:pt x="2818312" y="2607313"/>
                  </a:cubicBezTo>
                  <a:lnTo>
                    <a:pt x="88327" y="2607313"/>
                  </a:lnTo>
                  <a:cubicBezTo>
                    <a:pt x="64901" y="2607313"/>
                    <a:pt x="42435" y="2598008"/>
                    <a:pt x="25870" y="2581443"/>
                  </a:cubicBezTo>
                  <a:cubicBezTo>
                    <a:pt x="9306" y="2564879"/>
                    <a:pt x="0" y="2542412"/>
                    <a:pt x="0" y="2518987"/>
                  </a:cubicBezTo>
                  <a:lnTo>
                    <a:pt x="0" y="88327"/>
                  </a:lnTo>
                  <a:cubicBezTo>
                    <a:pt x="0" y="39545"/>
                    <a:pt x="39545" y="0"/>
                    <a:pt x="88327" y="0"/>
                  </a:cubicBezTo>
                  <a:close/>
                </a:path>
              </a:pathLst>
            </a:custGeom>
            <a:blipFill>
              <a:blip r:embed="rId2"/>
              <a:stretch>
                <a:fillRect l="-17276" t="0" r="-17276" b="0"/>
              </a:stretch>
            </a:blipFill>
            <a:ln w="9525" cap="rnd">
              <a:solidFill>
                <a:srgbClr val="242424"/>
              </a:solidFill>
              <a:prstDash val="solid"/>
              <a:round/>
            </a:ln>
          </p:spPr>
        </p:sp>
      </p:grpSp>
      <p:sp>
        <p:nvSpPr>
          <p:cNvPr name="TextBox 19" id="1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20" id="20"/>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06</a:t>
            </a:r>
          </a:p>
        </p:txBody>
      </p:sp>
      <p:sp>
        <p:nvSpPr>
          <p:cNvPr name="TextBox 21" id="21"/>
          <p:cNvSpPr txBox="true"/>
          <p:nvPr/>
        </p:nvSpPr>
        <p:spPr>
          <a:xfrm rot="0">
            <a:off x="413024" y="1446917"/>
            <a:ext cx="4250454" cy="1885950"/>
          </a:xfrm>
          <a:prstGeom prst="rect">
            <a:avLst/>
          </a:prstGeom>
        </p:spPr>
        <p:txBody>
          <a:bodyPr anchor="t" rtlCol="false" tIns="0" lIns="0" bIns="0" rIns="0">
            <a:spAutoFit/>
          </a:bodyPr>
          <a:lstStyle/>
          <a:p>
            <a:pPr algn="ctr">
              <a:lnSpc>
                <a:spcPts val="7223"/>
              </a:lnSpc>
            </a:pPr>
            <a:r>
              <a:rPr lang="en-US" b="true" sz="6019">
                <a:solidFill>
                  <a:srgbClr val="242424"/>
                </a:solidFill>
                <a:latin typeface="Poppins Bold"/>
                <a:ea typeface="Poppins Bold"/>
                <a:cs typeface="Poppins Bold"/>
                <a:sym typeface="Poppins Bold"/>
              </a:rPr>
              <a:t>Operation Method</a:t>
            </a:r>
          </a:p>
        </p:txBody>
      </p:sp>
      <p:sp>
        <p:nvSpPr>
          <p:cNvPr name="TextBox 22" id="22"/>
          <p:cNvSpPr txBox="true"/>
          <p:nvPr/>
        </p:nvSpPr>
        <p:spPr>
          <a:xfrm rot="0">
            <a:off x="12436662" y="1319018"/>
            <a:ext cx="5126879" cy="2101215"/>
          </a:xfrm>
          <a:prstGeom prst="rect">
            <a:avLst/>
          </a:prstGeom>
        </p:spPr>
        <p:txBody>
          <a:bodyPr anchor="t" rtlCol="false" tIns="0" lIns="0" bIns="0" rIns="0">
            <a:spAutoFit/>
          </a:bodyPr>
          <a:lstStyle/>
          <a:p>
            <a:pPr algn="l">
              <a:lnSpc>
                <a:spcPts val="3359"/>
              </a:lnSpc>
            </a:pPr>
            <a:r>
              <a:rPr lang="en-US" sz="2399">
                <a:solidFill>
                  <a:srgbClr val="242424"/>
                </a:solidFill>
                <a:latin typeface="Poppins"/>
                <a:ea typeface="Poppins"/>
                <a:cs typeface="Poppins"/>
                <a:sym typeface="Poppins"/>
              </a:rPr>
              <a:t>We intend to</a:t>
            </a:r>
          </a:p>
          <a:p>
            <a:pPr algn="l">
              <a:lnSpc>
                <a:spcPts val="3359"/>
              </a:lnSpc>
            </a:pPr>
            <a:r>
              <a:rPr lang="en-US" sz="2399">
                <a:solidFill>
                  <a:srgbClr val="242424"/>
                </a:solidFill>
                <a:latin typeface="Poppins"/>
                <a:ea typeface="Poppins"/>
                <a:cs typeface="Poppins"/>
                <a:sym typeface="Poppins"/>
              </a:rPr>
              <a:t>be a future solution application</a:t>
            </a:r>
          </a:p>
          <a:p>
            <a:pPr algn="l">
              <a:lnSpc>
                <a:spcPts val="3359"/>
              </a:lnSpc>
            </a:pPr>
            <a:r>
              <a:rPr lang="en-US" sz="2399">
                <a:solidFill>
                  <a:srgbClr val="242424"/>
                </a:solidFill>
                <a:latin typeface="Poppins"/>
                <a:ea typeface="Poppins"/>
                <a:cs typeface="Poppins"/>
                <a:sym typeface="Poppins"/>
              </a:rPr>
              <a:t>with an imaginative</a:t>
            </a:r>
          </a:p>
          <a:p>
            <a:pPr algn="l">
              <a:lnSpc>
                <a:spcPts val="3359"/>
              </a:lnSpc>
            </a:pPr>
            <a:r>
              <a:rPr lang="en-US" sz="2399">
                <a:solidFill>
                  <a:srgbClr val="242424"/>
                </a:solidFill>
                <a:latin typeface="Poppins"/>
                <a:ea typeface="Poppins"/>
                <a:cs typeface="Poppins"/>
                <a:sym typeface="Poppins"/>
              </a:rPr>
              <a:t>and collaborative</a:t>
            </a:r>
          </a:p>
          <a:p>
            <a:pPr algn="l">
              <a:lnSpc>
                <a:spcPts val="3359"/>
              </a:lnSpc>
            </a:pPr>
            <a:r>
              <a:rPr lang="en-US" sz="2399">
                <a:solidFill>
                  <a:srgbClr val="242424"/>
                </a:solidFill>
                <a:latin typeface="Poppins"/>
                <a:ea typeface="Poppins"/>
                <a:cs typeface="Poppins"/>
                <a:sym typeface="Poppins"/>
              </a:rPr>
              <a:t>mentality.</a:t>
            </a:r>
          </a:p>
        </p:txBody>
      </p:sp>
      <p:sp>
        <p:nvSpPr>
          <p:cNvPr name="TextBox 23" id="23"/>
          <p:cNvSpPr txBox="true"/>
          <p:nvPr/>
        </p:nvSpPr>
        <p:spPr>
          <a:xfrm rot="0">
            <a:off x="673462" y="3549672"/>
            <a:ext cx="5552471" cy="46158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Comprehending our system’s functionality is critical</a:t>
            </a:r>
          </a:p>
          <a:p>
            <a:pPr algn="l">
              <a:lnSpc>
                <a:spcPts val="3359"/>
              </a:lnSpc>
            </a:pPr>
            <a:r>
              <a:rPr lang="en-US" sz="2400">
                <a:solidFill>
                  <a:srgbClr val="242424"/>
                </a:solidFill>
                <a:latin typeface="Poppins"/>
                <a:ea typeface="Poppins"/>
                <a:cs typeface="Poppins"/>
                <a:sym typeface="Poppins"/>
              </a:rPr>
              <a:t>to realizing its transformative capabilities. This</a:t>
            </a:r>
          </a:p>
          <a:p>
            <a:pPr algn="l">
              <a:lnSpc>
                <a:spcPts val="3359"/>
              </a:lnSpc>
            </a:pPr>
            <a:r>
              <a:rPr lang="en-US" sz="2400">
                <a:solidFill>
                  <a:srgbClr val="242424"/>
                </a:solidFill>
                <a:latin typeface="Poppins"/>
                <a:ea typeface="Poppins"/>
                <a:cs typeface="Poppins"/>
                <a:sym typeface="Poppins"/>
              </a:rPr>
              <a:t>slide offers a comprehensive explanation of how</a:t>
            </a:r>
          </a:p>
          <a:p>
            <a:pPr algn="l">
              <a:lnSpc>
                <a:spcPts val="3359"/>
              </a:lnSpc>
            </a:pPr>
            <a:r>
              <a:rPr lang="en-US" sz="2400">
                <a:solidFill>
                  <a:srgbClr val="242424"/>
                </a:solidFill>
                <a:latin typeface="Poppins"/>
                <a:ea typeface="Poppins"/>
                <a:cs typeface="Poppins"/>
                <a:sym typeface="Poppins"/>
              </a:rPr>
              <a:t>the application smoothly integrates into current</a:t>
            </a:r>
          </a:p>
          <a:p>
            <a:pPr algn="l">
              <a:lnSpc>
                <a:spcPts val="3359"/>
              </a:lnSpc>
            </a:pPr>
            <a:r>
              <a:rPr lang="en-US" sz="2400">
                <a:solidFill>
                  <a:srgbClr val="242424"/>
                </a:solidFill>
                <a:latin typeface="Poppins"/>
                <a:ea typeface="Poppins"/>
                <a:cs typeface="Poppins"/>
                <a:sym typeface="Poppins"/>
              </a:rPr>
              <a:t>farmer’s lifestyle, streamlining procedures and</a:t>
            </a:r>
          </a:p>
          <a:p>
            <a:pPr algn="l">
              <a:lnSpc>
                <a:spcPts val="3359"/>
              </a:lnSpc>
            </a:pPr>
            <a:r>
              <a:rPr lang="en-US" sz="2400">
                <a:solidFill>
                  <a:srgbClr val="242424"/>
                </a:solidFill>
                <a:latin typeface="Poppins"/>
                <a:ea typeface="Poppins"/>
                <a:cs typeface="Poppins"/>
                <a:sym typeface="Poppins"/>
              </a:rPr>
              <a:t>improving overall efficiency.</a:t>
            </a:r>
          </a:p>
        </p:txBody>
      </p:sp>
      <p:grpSp>
        <p:nvGrpSpPr>
          <p:cNvPr name="Group 24" id="24"/>
          <p:cNvGrpSpPr/>
          <p:nvPr/>
        </p:nvGrpSpPr>
        <p:grpSpPr>
          <a:xfrm rot="0">
            <a:off x="13119515" y="7677918"/>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0">
            <a:off x="13752495" y="7677918"/>
            <a:ext cx="392207" cy="3922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TextBox 30" id="30"/>
          <p:cNvSpPr txBox="true"/>
          <p:nvPr/>
        </p:nvSpPr>
        <p:spPr>
          <a:xfrm rot="0">
            <a:off x="14385474" y="7525406"/>
            <a:ext cx="3390863" cy="640080"/>
          </a:xfrm>
          <a:prstGeom prst="rect">
            <a:avLst/>
          </a:prstGeom>
        </p:spPr>
        <p:txBody>
          <a:bodyPr anchor="t" rtlCol="false" tIns="0" lIns="0" bIns="0" rIns="0">
            <a:spAutoFit/>
          </a:bodyPr>
          <a:lstStyle/>
          <a:p>
            <a:pPr algn="l">
              <a:lnSpc>
                <a:spcPts val="2519"/>
              </a:lnSpc>
            </a:pPr>
            <a:r>
              <a:rPr lang="en-US" sz="1799" b="true">
                <a:solidFill>
                  <a:srgbClr val="242424"/>
                </a:solidFill>
                <a:latin typeface="Poppins Semi-Bold"/>
                <a:ea typeface="Poppins Semi-Bold"/>
                <a:cs typeface="Poppins Semi-Bold"/>
                <a:sym typeface="Poppins Semi-Bold"/>
              </a:rPr>
              <a:t>Leading Technological Product Options.</a:t>
            </a:r>
          </a:p>
        </p:txBody>
      </p:sp>
      <p:sp>
        <p:nvSpPr>
          <p:cNvPr name="Freeform 31" id="31"/>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32" id="32"/>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33" id="33"/>
          <p:cNvSpPr txBox="true"/>
          <p:nvPr/>
        </p:nvSpPr>
        <p:spPr>
          <a:xfrm rot="0">
            <a:off x="12436662" y="3672862"/>
            <a:ext cx="5361210" cy="3777615"/>
          </a:xfrm>
          <a:prstGeom prst="rect">
            <a:avLst/>
          </a:prstGeom>
        </p:spPr>
        <p:txBody>
          <a:bodyPr anchor="t" rtlCol="false" tIns="0" lIns="0" bIns="0" rIns="0">
            <a:spAutoFit/>
          </a:bodyPr>
          <a:lstStyle/>
          <a:p>
            <a:pPr algn="l">
              <a:lnSpc>
                <a:spcPts val="3359"/>
              </a:lnSpc>
            </a:pPr>
            <a:r>
              <a:rPr lang="en-US" sz="2400">
                <a:solidFill>
                  <a:srgbClr val="242424"/>
                </a:solidFill>
                <a:latin typeface="Poppins"/>
                <a:ea typeface="Poppins"/>
                <a:cs typeface="Poppins"/>
                <a:sym typeface="Poppins"/>
              </a:rPr>
              <a:t>A user needs to register with us using his/her mobile number through on call.</a:t>
            </a:r>
          </a:p>
          <a:p>
            <a:pPr algn="l">
              <a:lnSpc>
                <a:spcPts val="3359"/>
              </a:lnSpc>
            </a:pPr>
            <a:r>
              <a:rPr lang="en-US" sz="2400">
                <a:solidFill>
                  <a:srgbClr val="242424"/>
                </a:solidFill>
                <a:latin typeface="Poppins"/>
                <a:ea typeface="Poppins"/>
                <a:cs typeface="Poppins"/>
                <a:sym typeface="Poppins"/>
              </a:rPr>
              <a:t>The farmer obtains a four digit passcode for his account.</a:t>
            </a:r>
          </a:p>
          <a:p>
            <a:pPr algn="l">
              <a:lnSpc>
                <a:spcPts val="3359"/>
              </a:lnSpc>
              <a:spcBef>
                <a:spcPct val="0"/>
              </a:spcBef>
            </a:pPr>
            <a:r>
              <a:rPr lang="en-US" sz="2400">
                <a:solidFill>
                  <a:srgbClr val="242424"/>
                </a:solidFill>
                <a:latin typeface="Poppins"/>
                <a:ea typeface="Poppins"/>
                <a:cs typeface="Poppins"/>
                <a:sym typeface="Poppins"/>
              </a:rPr>
              <a:t>Now combining this data with the PM Kisan Insurance we obtain farmer’s bank details through amount can be remitted.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1028700" y="7222890"/>
            <a:ext cx="4715363" cy="659563"/>
            <a:chOff x="0" y="0"/>
            <a:chExt cx="1241906" cy="173712"/>
          </a:xfrm>
        </p:grpSpPr>
        <p:sp>
          <p:nvSpPr>
            <p:cNvPr name="Freeform 12" id="12"/>
            <p:cNvSpPr/>
            <p:nvPr/>
          </p:nvSpPr>
          <p:spPr>
            <a:xfrm flipH="false" flipV="false" rot="0">
              <a:off x="0" y="0"/>
              <a:ext cx="1241906" cy="173712"/>
            </a:xfrm>
            <a:custGeom>
              <a:avLst/>
              <a:gdLst/>
              <a:ahLst/>
              <a:cxnLst/>
              <a:rect r="r" b="b" t="t" l="l"/>
              <a:pathLst>
                <a:path h="173712" w="1241906">
                  <a:moveTo>
                    <a:pt x="83734" y="0"/>
                  </a:moveTo>
                  <a:lnTo>
                    <a:pt x="1158172" y="0"/>
                  </a:lnTo>
                  <a:cubicBezTo>
                    <a:pt x="1204417" y="0"/>
                    <a:pt x="1241906" y="37489"/>
                    <a:pt x="1241906" y="83734"/>
                  </a:cubicBezTo>
                  <a:lnTo>
                    <a:pt x="1241906" y="89978"/>
                  </a:lnTo>
                  <a:cubicBezTo>
                    <a:pt x="1241906" y="136223"/>
                    <a:pt x="1204417" y="173712"/>
                    <a:pt x="1158172" y="173712"/>
                  </a:cubicBezTo>
                  <a:lnTo>
                    <a:pt x="83734" y="173712"/>
                  </a:lnTo>
                  <a:cubicBezTo>
                    <a:pt x="37489" y="173712"/>
                    <a:pt x="0" y="136223"/>
                    <a:pt x="0" y="89978"/>
                  </a:cubicBezTo>
                  <a:lnTo>
                    <a:pt x="0" y="83734"/>
                  </a:lnTo>
                  <a:cubicBezTo>
                    <a:pt x="0" y="37489"/>
                    <a:pt x="37489" y="0"/>
                    <a:pt x="83734" y="0"/>
                  </a:cubicBezTo>
                  <a:close/>
                </a:path>
              </a:pathLst>
            </a:custGeom>
            <a:solidFill>
              <a:srgbClr val="CAF1DF"/>
            </a:solidFill>
            <a:ln w="9525" cap="rnd">
              <a:solidFill>
                <a:srgbClr val="242424"/>
              </a:solidFill>
              <a:prstDash val="solid"/>
              <a:round/>
            </a:ln>
          </p:spPr>
        </p:sp>
        <p:sp>
          <p:nvSpPr>
            <p:cNvPr name="TextBox 13" id="13"/>
            <p:cNvSpPr txBox="true"/>
            <p:nvPr/>
          </p:nvSpPr>
          <p:spPr>
            <a:xfrm>
              <a:off x="0" y="-57150"/>
              <a:ext cx="1241906" cy="230862"/>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133260" y="7315647"/>
            <a:ext cx="474050" cy="474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F8ED"/>
            </a:solidFill>
            <a:ln w="9525" cap="sq">
              <a:solidFill>
                <a:srgbClr val="242424"/>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17" id="17"/>
          <p:cNvSpPr/>
          <p:nvPr/>
        </p:nvSpPr>
        <p:spPr>
          <a:xfrm flipH="false" flipV="false" rot="0">
            <a:off x="1267257" y="7477670"/>
            <a:ext cx="196987" cy="151926"/>
          </a:xfrm>
          <a:custGeom>
            <a:avLst/>
            <a:gdLst/>
            <a:ahLst/>
            <a:cxnLst/>
            <a:rect r="r" b="b" t="t" l="l"/>
            <a:pathLst>
              <a:path h="151926" w="196987">
                <a:moveTo>
                  <a:pt x="0" y="0"/>
                </a:moveTo>
                <a:lnTo>
                  <a:pt x="196987" y="0"/>
                </a:lnTo>
                <a:lnTo>
                  <a:pt x="196987" y="151926"/>
                </a:lnTo>
                <a:lnTo>
                  <a:pt x="0" y="151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028700" y="2172960"/>
            <a:ext cx="392207" cy="3922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1493820" y="2172960"/>
            <a:ext cx="392207" cy="3922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962227" y="2172960"/>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TextBox 27" id="27"/>
          <p:cNvSpPr txBox="true"/>
          <p:nvPr/>
        </p:nvSpPr>
        <p:spPr>
          <a:xfrm rot="0">
            <a:off x="1028700" y="3395043"/>
            <a:ext cx="6460648" cy="102870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Case Study</a:t>
            </a:r>
          </a:p>
        </p:txBody>
      </p:sp>
      <p:sp>
        <p:nvSpPr>
          <p:cNvPr name="TextBox 28" id="28"/>
          <p:cNvSpPr txBox="true"/>
          <p:nvPr/>
        </p:nvSpPr>
        <p:spPr>
          <a:xfrm rot="0">
            <a:off x="1028700" y="4897025"/>
            <a:ext cx="9555029" cy="1861185"/>
          </a:xfrm>
          <a:prstGeom prst="rect">
            <a:avLst/>
          </a:prstGeom>
        </p:spPr>
        <p:txBody>
          <a:bodyPr anchor="t" rtlCol="false" tIns="0" lIns="0" bIns="0" rIns="0">
            <a:spAutoFit/>
          </a:bodyPr>
          <a:lstStyle/>
          <a:p>
            <a:pPr algn="l">
              <a:lnSpc>
                <a:spcPts val="2939"/>
              </a:lnSpc>
            </a:pPr>
            <a:r>
              <a:rPr lang="en-US" sz="2099">
                <a:solidFill>
                  <a:srgbClr val="242424"/>
                </a:solidFill>
                <a:latin typeface="Poppins"/>
                <a:ea typeface="Poppins"/>
                <a:cs typeface="Poppins"/>
                <a:sym typeface="Poppins"/>
              </a:rPr>
              <a:t>Achievements speak louder than words. The next slide shows</a:t>
            </a:r>
          </a:p>
          <a:p>
            <a:pPr algn="l">
              <a:lnSpc>
                <a:spcPts val="2939"/>
              </a:lnSpc>
            </a:pPr>
            <a:r>
              <a:rPr lang="en-US" sz="2099">
                <a:solidFill>
                  <a:srgbClr val="242424"/>
                </a:solidFill>
                <a:latin typeface="Poppins"/>
                <a:ea typeface="Poppins"/>
                <a:cs typeface="Poppins"/>
                <a:sym typeface="Poppins"/>
              </a:rPr>
              <a:t>compelling case studies of our application use that led to verifiable</a:t>
            </a:r>
          </a:p>
          <a:p>
            <a:pPr algn="l">
              <a:lnSpc>
                <a:spcPts val="2939"/>
              </a:lnSpc>
            </a:pPr>
            <a:r>
              <a:rPr lang="en-US" sz="2099">
                <a:solidFill>
                  <a:srgbClr val="242424"/>
                </a:solidFill>
                <a:latin typeface="Poppins"/>
                <a:ea typeface="Poppins"/>
                <a:cs typeface="Poppins"/>
                <a:sym typeface="Poppins"/>
              </a:rPr>
              <a:t>improvements. </a:t>
            </a:r>
          </a:p>
          <a:p>
            <a:pPr algn="l">
              <a:lnSpc>
                <a:spcPts val="2939"/>
              </a:lnSpc>
            </a:pPr>
            <a:r>
              <a:rPr lang="en-US" sz="2099">
                <a:solidFill>
                  <a:srgbClr val="242424"/>
                </a:solidFill>
                <a:latin typeface="Poppins"/>
                <a:ea typeface="Poppins"/>
                <a:cs typeface="Poppins"/>
                <a:sym typeface="Poppins"/>
              </a:rPr>
              <a:t>These scenarios demonstrate our application</a:t>
            </a:r>
          </a:p>
          <a:p>
            <a:pPr algn="l">
              <a:lnSpc>
                <a:spcPts val="2939"/>
              </a:lnSpc>
            </a:pPr>
            <a:r>
              <a:rPr lang="en-US" sz="2099">
                <a:solidFill>
                  <a:srgbClr val="242424"/>
                </a:solidFill>
                <a:latin typeface="Poppins"/>
                <a:ea typeface="Poppins"/>
                <a:cs typeface="Poppins"/>
                <a:sym typeface="Poppins"/>
              </a:rPr>
              <a:t>product's concrete benefits, from downtime to throughput.</a:t>
            </a:r>
          </a:p>
        </p:txBody>
      </p:sp>
      <p:sp>
        <p:nvSpPr>
          <p:cNvPr name="TextBox 29" id="2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0" id="30"/>
          <p:cNvSpPr txBox="true"/>
          <p:nvPr/>
        </p:nvSpPr>
        <p:spPr>
          <a:xfrm rot="0">
            <a:off x="2000898" y="7361219"/>
            <a:ext cx="4079810" cy="325755"/>
          </a:xfrm>
          <a:prstGeom prst="rect">
            <a:avLst/>
          </a:prstGeom>
        </p:spPr>
        <p:txBody>
          <a:bodyPr anchor="t" rtlCol="false" tIns="0" lIns="0" bIns="0" rIns="0">
            <a:spAutoFit/>
          </a:bodyPr>
          <a:lstStyle/>
          <a:p>
            <a:pPr algn="l">
              <a:lnSpc>
                <a:spcPts val="2520"/>
              </a:lnSpc>
            </a:pPr>
            <a:r>
              <a:rPr lang="en-US" sz="1800" b="true">
                <a:solidFill>
                  <a:srgbClr val="242424"/>
                </a:solidFill>
                <a:latin typeface="Poppins Bold"/>
                <a:ea typeface="Poppins Bold"/>
                <a:cs typeface="Poppins Bold"/>
                <a:sym typeface="Poppins Bold"/>
              </a:rPr>
              <a:t>Offer a Long-Term Solution</a:t>
            </a:r>
          </a:p>
        </p:txBody>
      </p:sp>
      <p:sp>
        <p:nvSpPr>
          <p:cNvPr name="TextBox 31" id="31"/>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07</a:t>
            </a:r>
          </a:p>
        </p:txBody>
      </p:sp>
      <p:sp>
        <p:nvSpPr>
          <p:cNvPr name="Freeform 32" id="32"/>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33" id="33"/>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334514" y="9114889"/>
            <a:ext cx="17593814" cy="1583069"/>
            <a:chOff x="0" y="0"/>
            <a:chExt cx="4633762" cy="416940"/>
          </a:xfrm>
        </p:grpSpPr>
        <p:sp>
          <p:nvSpPr>
            <p:cNvPr name="Freeform 9" id="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11" id="11"/>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12" id="12"/>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13</a:t>
            </a:r>
          </a:p>
        </p:txBody>
      </p:sp>
      <p:sp>
        <p:nvSpPr>
          <p:cNvPr name="TextBox 13" id="13"/>
          <p:cNvSpPr txBox="true"/>
          <p:nvPr/>
        </p:nvSpPr>
        <p:spPr>
          <a:xfrm rot="0">
            <a:off x="2005939" y="3421388"/>
            <a:ext cx="6772982" cy="1287419"/>
          </a:xfrm>
          <a:prstGeom prst="rect">
            <a:avLst/>
          </a:prstGeom>
        </p:spPr>
        <p:txBody>
          <a:bodyPr anchor="t" rtlCol="false" tIns="0" lIns="0" bIns="0" rIns="0">
            <a:spAutoFit/>
          </a:bodyPr>
          <a:lstStyle/>
          <a:p>
            <a:pPr algn="l">
              <a:lnSpc>
                <a:spcPts val="9623"/>
              </a:lnSpc>
            </a:pPr>
            <a:r>
              <a:rPr lang="en-US" sz="8019" b="true">
                <a:solidFill>
                  <a:srgbClr val="242424"/>
                </a:solidFill>
                <a:latin typeface="Poppins Bold"/>
                <a:ea typeface="Poppins Bold"/>
                <a:cs typeface="Poppins Bold"/>
                <a:sym typeface="Poppins Bold"/>
              </a:rPr>
              <a:t>Use Case</a:t>
            </a:r>
          </a:p>
        </p:txBody>
      </p:sp>
      <p:sp>
        <p:nvSpPr>
          <p:cNvPr name="AutoShape 14" id="14"/>
          <p:cNvSpPr/>
          <p:nvPr/>
        </p:nvSpPr>
        <p:spPr>
          <a:xfrm flipH="true">
            <a:off x="1224804" y="3742167"/>
            <a:ext cx="0" cy="2802667"/>
          </a:xfrm>
          <a:prstGeom prst="line">
            <a:avLst/>
          </a:prstGeom>
          <a:ln cap="flat" w="19050">
            <a:solidFill>
              <a:srgbClr val="242424"/>
            </a:solidFill>
            <a:prstDash val="solid"/>
            <a:headEnd type="none" len="sm" w="sm"/>
            <a:tailEnd type="none" len="sm" w="sm"/>
          </a:ln>
        </p:spPr>
      </p:sp>
      <p:sp>
        <p:nvSpPr>
          <p:cNvPr name="Freeform 15" id="15"/>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TextBox 16" id="16"/>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17" id="17"/>
          <p:cNvSpPr txBox="true"/>
          <p:nvPr/>
        </p:nvSpPr>
        <p:spPr>
          <a:xfrm rot="0">
            <a:off x="7716928" y="2313404"/>
            <a:ext cx="8580861" cy="6801485"/>
          </a:xfrm>
          <a:prstGeom prst="rect">
            <a:avLst/>
          </a:prstGeom>
        </p:spPr>
        <p:txBody>
          <a:bodyPr anchor="t" rtlCol="false" tIns="0" lIns="0" bIns="0" rIns="0">
            <a:spAutoFit/>
          </a:bodyPr>
          <a:lstStyle/>
          <a:p>
            <a:pPr algn="l">
              <a:lnSpc>
                <a:spcPts val="3919"/>
              </a:lnSpc>
            </a:pPr>
            <a:r>
              <a:rPr lang="en-US" sz="2799" b="true">
                <a:solidFill>
                  <a:srgbClr val="242424"/>
                </a:solidFill>
                <a:latin typeface="Poppins Bold"/>
                <a:ea typeface="Poppins Bold"/>
                <a:cs typeface="Poppins Bold"/>
                <a:sym typeface="Poppins Bold"/>
              </a:rPr>
              <a:t>How does a farmer sell their produce?</a:t>
            </a:r>
          </a:p>
          <a:p>
            <a:pPr algn="l">
              <a:lnSpc>
                <a:spcPts val="3359"/>
              </a:lnSpc>
            </a:pPr>
            <a:r>
              <a:rPr lang="en-US" sz="2399">
                <a:solidFill>
                  <a:srgbClr val="242424"/>
                </a:solidFill>
                <a:latin typeface="Poppins"/>
                <a:ea typeface="Poppins"/>
                <a:cs typeface="Poppins"/>
                <a:sym typeface="Poppins"/>
              </a:rPr>
              <a:t>A farmer registering with us says his product and his rate. </a:t>
            </a:r>
          </a:p>
          <a:p>
            <a:pPr algn="l">
              <a:lnSpc>
                <a:spcPts val="3359"/>
              </a:lnSpc>
            </a:pPr>
            <a:r>
              <a:rPr lang="en-US" sz="2399">
                <a:solidFill>
                  <a:srgbClr val="242424"/>
                </a:solidFill>
                <a:latin typeface="Poppins"/>
                <a:ea typeface="Poppins"/>
                <a:cs typeface="Poppins"/>
                <a:sym typeface="Poppins"/>
              </a:rPr>
              <a:t>This AWS Lambda function processes voice inputs from farmers, generates AI responses using Gemini, and returns audio responses. The system handles multilingual conversations using AWS Transcribe, Translate, and Polly services.</a:t>
            </a:r>
          </a:p>
          <a:p>
            <a:pPr algn="l">
              <a:lnSpc>
                <a:spcPts val="3359"/>
              </a:lnSpc>
            </a:pPr>
            <a:r>
              <a:rPr lang="en-US" sz="2399">
                <a:solidFill>
                  <a:srgbClr val="242424"/>
                </a:solidFill>
                <a:latin typeface="Poppins"/>
                <a:ea typeface="Poppins"/>
                <a:cs typeface="Poppins"/>
                <a:sym typeface="Poppins"/>
              </a:rPr>
              <a:t>Our system gives confirmation call or message to the farmer for the order confirmation.</a:t>
            </a:r>
          </a:p>
          <a:p>
            <a:pPr algn="l">
              <a:lnSpc>
                <a:spcPts val="3359"/>
              </a:lnSpc>
            </a:pPr>
            <a:r>
              <a:rPr lang="en-US" sz="2399">
                <a:solidFill>
                  <a:srgbClr val="242424"/>
                </a:solidFill>
                <a:latin typeface="Poppins"/>
                <a:ea typeface="Poppins"/>
                <a:cs typeface="Poppins"/>
                <a:sym typeface="Poppins"/>
              </a:rPr>
              <a:t>Now once the stock is released on the web page, we transfer the amount obtained after selling the produce.</a:t>
            </a:r>
          </a:p>
          <a:p>
            <a:pPr algn="l">
              <a:lnSpc>
                <a:spcPts val="3359"/>
              </a:lnSpc>
            </a:pPr>
            <a:r>
              <a:rPr lang="en-US" sz="2399">
                <a:solidFill>
                  <a:srgbClr val="242424"/>
                </a:solidFill>
                <a:latin typeface="Poppins"/>
                <a:ea typeface="Poppins"/>
                <a:cs typeface="Poppins"/>
                <a:sym typeface="Poppins"/>
              </a:rPr>
              <a:t>We do on the basis of first come and first serve with each produce of the farmer tagged to his registered account.</a:t>
            </a:r>
          </a:p>
          <a:p>
            <a:pPr algn="l">
              <a:lnSpc>
                <a:spcPts val="33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DAGsZEg-MLk</dc:identifier>
  <dcterms:modified xsi:type="dcterms:W3CDTF">2011-08-01T06:04:30Z</dcterms:modified>
  <cp:revision>1</cp:revision>
  <dc:title>Gray Peach Purple Green Modern Product Launch Plan Presentation</dc:title>
</cp:coreProperties>
</file>